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6" r:id="rId3"/>
    <p:sldId id="287" r:id="rId4"/>
    <p:sldId id="269" r:id="rId5"/>
    <p:sldId id="258" r:id="rId6"/>
    <p:sldId id="259" r:id="rId7"/>
    <p:sldId id="260" r:id="rId8"/>
    <p:sldId id="284" r:id="rId9"/>
    <p:sldId id="261" r:id="rId10"/>
    <p:sldId id="262" r:id="rId11"/>
    <p:sldId id="263" r:id="rId12"/>
    <p:sldId id="276" r:id="rId13"/>
    <p:sldId id="277" r:id="rId14"/>
    <p:sldId id="278" r:id="rId15"/>
    <p:sldId id="279" r:id="rId16"/>
    <p:sldId id="280" r:id="rId17"/>
    <p:sldId id="281" r:id="rId18"/>
    <p:sldId id="282" r:id="rId19"/>
    <p:sldId id="283" r:id="rId20"/>
    <p:sldId id="285" r:id="rId21"/>
    <p:sldId id="266" r:id="rId22"/>
    <p:sldId id="270" r:id="rId23"/>
    <p:sldId id="271" r:id="rId24"/>
    <p:sldId id="272" r:id="rId25"/>
    <p:sldId id="274" r:id="rId26"/>
    <p:sldId id="273" r:id="rId27"/>
    <p:sldId id="275"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305A9-7E46-4E3E-927E-516B494CBF7F}" type="datetimeFigureOut">
              <a:rPr lang="pl-PL" smtClean="0"/>
              <a:pPr/>
              <a:t>2013-04-05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9B4C5-4B39-430B-B4AF-19ACBA3DA50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6D9B4C5-4B39-430B-B4AF-19ACBA3DA50E}" type="slidenum">
              <a:rPr lang="pl-PL" smtClean="0"/>
              <a:pPr/>
              <a:t>22</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6D9B4C5-4B39-430B-B4AF-19ACBA3DA50E}" type="slidenum">
              <a:rPr lang="pl-PL" smtClean="0"/>
              <a:pPr/>
              <a:t>26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45BF65-2D4B-4681-A258-CE12A1416EC1}"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618243-0D56-4540-A509-99791CA0EE5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5BF65-2D4B-4681-A258-CE12A1416EC1}" type="datetimeFigureOut">
              <a:rPr lang="pl-PL" smtClean="0"/>
              <a:pPr/>
              <a:t>2013-04-05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18243-0D56-4540-A509-99791CA0EE5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4000" b="1" dirty="0">
                <a:latin typeface="Times New Roman" pitchFamily="18" charset="0"/>
                <a:cs typeface="Times New Roman" pitchFamily="18" charset="0"/>
              </a:rPr>
              <a:t>Odnawialne Źródła Energii - pilotażowy projekt przygotowujący wielkopolskie szkoły zawodowe  do poszerzenia oferty edukacyjnej </a:t>
            </a:r>
            <a:br>
              <a:rPr lang="pl-PL" sz="4000" b="1" dirty="0">
                <a:latin typeface="Times New Roman" pitchFamily="18" charset="0"/>
                <a:cs typeface="Times New Roman" pitchFamily="18" charset="0"/>
              </a:rPr>
            </a:br>
            <a:r>
              <a:rPr lang="pl-PL" sz="4000" b="1" dirty="0">
                <a:latin typeface="Times New Roman" pitchFamily="18" charset="0"/>
                <a:cs typeface="Times New Roman" pitchFamily="18" charset="0"/>
              </a:rPr>
              <a:t>o technologie OZE</a:t>
            </a:r>
            <a:endParaRPr lang="pl-PL"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627784" y="6093296"/>
            <a:ext cx="4117922" cy="369332"/>
          </a:xfrm>
          <a:prstGeom prst="rect">
            <a:avLst/>
          </a:prstGeom>
        </p:spPr>
        <p:txBody>
          <a:bodyPr wrap="none">
            <a:spAutoFit/>
          </a:bodyPr>
          <a:lstStyle/>
          <a:p>
            <a:r>
              <a:rPr lang="pl-PL" b="1" i="1" dirty="0"/>
              <a:t>Widok ogólny przedmiotowego budynku.</a:t>
            </a:r>
            <a:endParaRPr lang="pl-PL" dirty="0"/>
          </a:p>
        </p:txBody>
      </p:sp>
      <p:pic>
        <p:nvPicPr>
          <p:cNvPr id="1026" name="Picture 2" descr="F:\termowizja\Camera\IMG_20130226_112512.jpg"/>
          <p:cNvPicPr>
            <a:picLocks noChangeAspect="1" noChangeArrowheads="1"/>
          </p:cNvPicPr>
          <p:nvPr/>
        </p:nvPicPr>
        <p:blipFill>
          <a:blip r:embed="rId2" cstate="print"/>
          <a:srcRect/>
          <a:stretch>
            <a:fillRect/>
          </a:stretch>
        </p:blipFill>
        <p:spPr bwMode="auto">
          <a:xfrm>
            <a:off x="179512" y="188640"/>
            <a:ext cx="4320480" cy="2952328"/>
          </a:xfrm>
          <a:prstGeom prst="rect">
            <a:avLst/>
          </a:prstGeom>
          <a:noFill/>
        </p:spPr>
      </p:pic>
      <p:pic>
        <p:nvPicPr>
          <p:cNvPr id="1027" name="Picture 3" descr="F:\termowizja\Camera\IMG_20130226_113309.jpg"/>
          <p:cNvPicPr>
            <a:picLocks noChangeAspect="1" noChangeArrowheads="1"/>
          </p:cNvPicPr>
          <p:nvPr/>
        </p:nvPicPr>
        <p:blipFill>
          <a:blip r:embed="rId3" cstate="print"/>
          <a:srcRect t="13793" b="15517"/>
          <a:stretch>
            <a:fillRect/>
          </a:stretch>
        </p:blipFill>
        <p:spPr bwMode="auto">
          <a:xfrm>
            <a:off x="1835696" y="3140968"/>
            <a:ext cx="5040560" cy="2952328"/>
          </a:xfrm>
          <a:prstGeom prst="rect">
            <a:avLst/>
          </a:prstGeom>
          <a:noFill/>
        </p:spPr>
      </p:pic>
      <p:pic>
        <p:nvPicPr>
          <p:cNvPr id="1028" name="Picture 4" descr="F:\termowizja\Camera\IMG_20130226_112757.jpg"/>
          <p:cNvPicPr>
            <a:picLocks noChangeAspect="1" noChangeArrowheads="1"/>
          </p:cNvPicPr>
          <p:nvPr/>
        </p:nvPicPr>
        <p:blipFill>
          <a:blip r:embed="rId4" cstate="print"/>
          <a:srcRect/>
          <a:stretch>
            <a:fillRect/>
          </a:stretch>
        </p:blipFill>
        <p:spPr bwMode="auto">
          <a:xfrm>
            <a:off x="4499992" y="188640"/>
            <a:ext cx="4320480" cy="29703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27584" y="332656"/>
            <a:ext cx="7115859" cy="584775"/>
          </a:xfrm>
          <a:prstGeom prst="rect">
            <a:avLst/>
          </a:prstGeom>
        </p:spPr>
        <p:txBody>
          <a:bodyPr wrap="none">
            <a:spAutoFit/>
          </a:bodyPr>
          <a:lstStyle/>
          <a:p>
            <a:r>
              <a:rPr lang="pl-PL" sz="3200" b="1" dirty="0" smtClean="0">
                <a:latin typeface="Times New Roman" pitchFamily="18" charset="0"/>
                <a:cs typeface="Times New Roman" pitchFamily="18" charset="0"/>
              </a:rPr>
              <a:t>6. CHARAKTERYSTYKA </a:t>
            </a:r>
            <a:r>
              <a:rPr lang="pl-PL" sz="3200" b="1" dirty="0">
                <a:latin typeface="Times New Roman" pitchFamily="18" charset="0"/>
                <a:cs typeface="Times New Roman" pitchFamily="18" charset="0"/>
              </a:rPr>
              <a:t>BUDYNKU</a:t>
            </a:r>
          </a:p>
        </p:txBody>
      </p:sp>
      <p:sp>
        <p:nvSpPr>
          <p:cNvPr id="5" name="Prostokąt 4"/>
          <p:cNvSpPr/>
          <p:nvPr/>
        </p:nvSpPr>
        <p:spPr>
          <a:xfrm>
            <a:off x="251520" y="836712"/>
            <a:ext cx="8640960" cy="4093428"/>
          </a:xfrm>
          <a:prstGeom prst="rect">
            <a:avLst/>
          </a:prstGeom>
        </p:spPr>
        <p:txBody>
          <a:bodyPr wrap="square">
            <a:spAutoFit/>
          </a:bodyPr>
          <a:lstStyle/>
          <a:p>
            <a:pPr algn="just"/>
            <a:r>
              <a:rPr lang="pl-PL" sz="2000" b="1" dirty="0" smtClean="0">
                <a:latin typeface="Times New Roman" pitchFamily="18" charset="0"/>
                <a:cs typeface="Times New Roman" pitchFamily="18" charset="0"/>
              </a:rPr>
              <a:t>	</a:t>
            </a:r>
            <a:r>
              <a:rPr lang="pl-PL" sz="2200" b="1" dirty="0" smtClean="0">
                <a:latin typeface="Times New Roman" pitchFamily="18" charset="0"/>
                <a:cs typeface="Times New Roman" pitchFamily="18" charset="0"/>
              </a:rPr>
              <a:t>Ściany </a:t>
            </a:r>
            <a:r>
              <a:rPr lang="pl-PL" sz="2200" b="1" dirty="0">
                <a:latin typeface="Times New Roman" pitchFamily="18" charset="0"/>
                <a:cs typeface="Times New Roman" pitchFamily="18" charset="0"/>
              </a:rPr>
              <a:t>zewnętrzne</a:t>
            </a:r>
          </a:p>
          <a:p>
            <a:r>
              <a:rPr lang="pl-PL" sz="2200" dirty="0" smtClean="0">
                <a:latin typeface="Times New Roman" pitchFamily="18" charset="0"/>
                <a:cs typeface="Times New Roman" pitchFamily="18" charset="0"/>
              </a:rPr>
              <a:t>	Ściany kondygnacji nadziemnych wykonano                                            z drobnowymiarowych elementów o grubości 71,5 </a:t>
            </a:r>
            <a:r>
              <a:rPr lang="pl-PL" sz="2200" dirty="0" err="1" smtClean="0">
                <a:latin typeface="Times New Roman" pitchFamily="18" charset="0"/>
                <a:cs typeface="Times New Roman" pitchFamily="18" charset="0"/>
              </a:rPr>
              <a:t>cm</a:t>
            </a:r>
            <a:r>
              <a:rPr lang="pl-PL" sz="2200" dirty="0" smtClean="0">
                <a:latin typeface="Times New Roman" pitchFamily="18" charset="0"/>
                <a:cs typeface="Times New Roman" pitchFamily="18" charset="0"/>
              </a:rPr>
              <a:t>. Wykonana                                       z warstw jednorodnych:</a:t>
            </a:r>
          </a:p>
          <a:p>
            <a:pPr algn="just"/>
            <a:r>
              <a:rPr lang="pl-PL" sz="2200" dirty="0" smtClean="0">
                <a:latin typeface="Times New Roman" pitchFamily="18" charset="0"/>
                <a:cs typeface="Times New Roman" pitchFamily="18" charset="0"/>
              </a:rPr>
              <a:t>- cegła ceramiczna pełna, styropian, tynk.</a:t>
            </a:r>
          </a:p>
          <a:p>
            <a:pPr algn="just"/>
            <a:r>
              <a:rPr lang="pl-PL" sz="2200" dirty="0" smtClean="0">
                <a:latin typeface="Times New Roman" pitchFamily="18" charset="0"/>
                <a:cs typeface="Times New Roman" pitchFamily="18" charset="0"/>
              </a:rPr>
              <a:t>              Została wykonana ocena parametrów  cieplno – wilgotnościowych przegrody budowlanej na podstawie normy PN – EN ISO 13788                       w programie </a:t>
            </a:r>
            <a:r>
              <a:rPr lang="pl-PL" sz="2200" dirty="0" err="1" smtClean="0">
                <a:latin typeface="Times New Roman" pitchFamily="18" charset="0"/>
                <a:cs typeface="Times New Roman" pitchFamily="18" charset="0"/>
              </a:rPr>
              <a:t>Infatec</a:t>
            </a:r>
            <a:r>
              <a:rPr lang="pl-PL" sz="2200" dirty="0" smtClean="0">
                <a:latin typeface="Times New Roman" pitchFamily="18" charset="0"/>
                <a:cs typeface="Times New Roman" pitchFamily="18" charset="0"/>
              </a:rPr>
              <a:t>. </a:t>
            </a:r>
          </a:p>
          <a:p>
            <a:r>
              <a:rPr lang="pl-PL" sz="2200" dirty="0" smtClean="0">
                <a:latin typeface="Times New Roman" pitchFamily="18" charset="0"/>
                <a:cs typeface="Times New Roman" pitchFamily="18" charset="0"/>
              </a:rPr>
              <a:t>	Poniżej przedstawiamy wyniki analizy cieplno – wilgotnościowej przegród budowlanych dla ściany budynku </a:t>
            </a:r>
            <a:r>
              <a:rPr lang="pl-PL" sz="2200" dirty="0" err="1" smtClean="0">
                <a:latin typeface="Times New Roman" pitchFamily="18" charset="0"/>
                <a:cs typeface="Times New Roman" pitchFamily="18" charset="0"/>
              </a:rPr>
              <a:t>CKZiU</a:t>
            </a:r>
            <a:r>
              <a:rPr lang="pl-PL" sz="2200" dirty="0" smtClean="0">
                <a:latin typeface="Times New Roman" pitchFamily="18" charset="0"/>
                <a:cs typeface="Times New Roman" pitchFamily="18" charset="0"/>
              </a:rPr>
              <a:t> ( typ przegrody – przegroda złożona z warstw jednorodnych.</a:t>
            </a:r>
            <a:endParaRPr lang="pl-PL" sz="2200" dirty="0">
              <a:latin typeface="Times New Roman" pitchFamily="18" charset="0"/>
              <a:cs typeface="Times New Roman" pitchFamily="18" charset="0"/>
            </a:endParaRPr>
          </a:p>
          <a:p>
            <a:pPr>
              <a:buFontTx/>
              <a:buChar char="-"/>
            </a:pPr>
            <a:endParaRPr lang="pl-PL" dirty="0"/>
          </a:p>
        </p:txBody>
      </p:sp>
      <p:pic>
        <p:nvPicPr>
          <p:cNvPr id="1026" name="Picture 2"/>
          <p:cNvPicPr>
            <a:picLocks noChangeAspect="1" noChangeArrowheads="1"/>
          </p:cNvPicPr>
          <p:nvPr/>
        </p:nvPicPr>
        <p:blipFill>
          <a:blip r:embed="rId2" cstate="print"/>
          <a:srcRect l="41061" t="58565" r="35474" b="32165"/>
          <a:stretch>
            <a:fillRect/>
          </a:stretch>
        </p:blipFill>
        <p:spPr bwMode="auto">
          <a:xfrm>
            <a:off x="251520" y="4581128"/>
            <a:ext cx="3997678" cy="1285884"/>
          </a:xfrm>
          <a:prstGeom prst="rect">
            <a:avLst/>
          </a:prstGeom>
          <a:noFill/>
          <a:ln w="9525">
            <a:noFill/>
            <a:miter lim="800000"/>
            <a:headEnd/>
            <a:tailEnd/>
          </a:ln>
          <a:effectLst/>
        </p:spPr>
      </p:pic>
      <p:sp>
        <p:nvSpPr>
          <p:cNvPr id="6" name="Prostokąt 5"/>
          <p:cNvSpPr/>
          <p:nvPr/>
        </p:nvSpPr>
        <p:spPr>
          <a:xfrm>
            <a:off x="251520" y="5949280"/>
            <a:ext cx="3672408" cy="707886"/>
          </a:xfrm>
          <a:prstGeom prst="rect">
            <a:avLst/>
          </a:prstGeom>
        </p:spPr>
        <p:txBody>
          <a:bodyPr wrap="square">
            <a:spAutoFit/>
          </a:bodyPr>
          <a:lstStyle/>
          <a:p>
            <a:r>
              <a:rPr lang="pl-PL" sz="2000" dirty="0" smtClean="0">
                <a:latin typeface="Times New Roman" pitchFamily="18" charset="0"/>
                <a:cs typeface="Times New Roman" pitchFamily="18" charset="0"/>
              </a:rPr>
              <a:t>Dane meteorologiczne w czasie wykonywania pomiarów.</a:t>
            </a:r>
            <a:endParaRPr lang="pl-PL"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l="41146" t="29167" r="36458" b="61666"/>
          <a:stretch>
            <a:fillRect/>
          </a:stretch>
        </p:blipFill>
        <p:spPr bwMode="auto">
          <a:xfrm>
            <a:off x="4427984" y="4581128"/>
            <a:ext cx="4125060" cy="1285884"/>
          </a:xfrm>
          <a:prstGeom prst="rect">
            <a:avLst/>
          </a:prstGeom>
          <a:noFill/>
          <a:ln w="9525">
            <a:noFill/>
            <a:miter lim="800000"/>
            <a:headEnd/>
            <a:tailEnd/>
          </a:ln>
          <a:effectLst/>
        </p:spPr>
      </p:pic>
      <p:sp>
        <p:nvSpPr>
          <p:cNvPr id="7" name="Prostokąt 6"/>
          <p:cNvSpPr/>
          <p:nvPr/>
        </p:nvSpPr>
        <p:spPr>
          <a:xfrm>
            <a:off x="4427984" y="5842337"/>
            <a:ext cx="4201228" cy="1015663"/>
          </a:xfrm>
          <a:prstGeom prst="rect">
            <a:avLst/>
          </a:prstGeom>
        </p:spPr>
        <p:txBody>
          <a:bodyPr wrap="square">
            <a:spAutoFit/>
          </a:bodyPr>
          <a:lstStyle/>
          <a:p>
            <a:r>
              <a:rPr lang="pl-PL" sz="2000" dirty="0" smtClean="0">
                <a:latin typeface="Times New Roman" pitchFamily="18" charset="0"/>
                <a:cs typeface="Times New Roman" pitchFamily="18" charset="0"/>
              </a:rPr>
              <a:t>Przewidywane warunki klimatyczne w pomieszczeniu w czasie wykonywania pomiarów. </a:t>
            </a:r>
            <a:endParaRPr lang="pl-P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83568" y="0"/>
            <a:ext cx="7104124" cy="430887"/>
          </a:xfrm>
          <a:prstGeom prst="rect">
            <a:avLst/>
          </a:prstGeom>
        </p:spPr>
        <p:txBody>
          <a:bodyPr wrap="none">
            <a:spAutoFit/>
          </a:bodyPr>
          <a:lstStyle/>
          <a:p>
            <a:r>
              <a:rPr lang="pl-PL" sz="2200" dirty="0" smtClean="0">
                <a:latin typeface="Times New Roman" pitchFamily="18" charset="0"/>
                <a:cs typeface="Times New Roman" pitchFamily="18" charset="0"/>
              </a:rPr>
              <a:t>Budowa przegrody i właściwości zastosowanych materiałów.</a:t>
            </a:r>
            <a:endParaRPr lang="pl-PL"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28067" t="30833" r="22395" b="55000"/>
          <a:stretch>
            <a:fillRect/>
          </a:stretch>
        </p:blipFill>
        <p:spPr bwMode="auto">
          <a:xfrm>
            <a:off x="323528" y="404664"/>
            <a:ext cx="8568952" cy="1800200"/>
          </a:xfrm>
          <a:prstGeom prst="rect">
            <a:avLst/>
          </a:prstGeom>
          <a:noFill/>
          <a:ln w="9525">
            <a:noFill/>
            <a:miter lim="800000"/>
            <a:headEnd/>
            <a:tailEnd/>
          </a:ln>
          <a:effectLst/>
        </p:spPr>
      </p:pic>
      <p:sp>
        <p:nvSpPr>
          <p:cNvPr id="5" name="Prostokąt 4"/>
          <p:cNvSpPr/>
          <p:nvPr/>
        </p:nvSpPr>
        <p:spPr>
          <a:xfrm>
            <a:off x="251520" y="2132856"/>
            <a:ext cx="8640960" cy="4904100"/>
          </a:xfrm>
          <a:prstGeom prst="rect">
            <a:avLst/>
          </a:prstGeom>
        </p:spPr>
        <p:txBody>
          <a:bodyPr wrap="square">
            <a:spAutoFit/>
          </a:bodyPr>
          <a:lstStyle/>
          <a:p>
            <a:r>
              <a:rPr lang="pl-PL" sz="2200" b="1" dirty="0" smtClean="0">
                <a:latin typeface="Times New Roman" pitchFamily="18" charset="0"/>
                <a:cs typeface="Times New Roman" pitchFamily="18" charset="0"/>
              </a:rPr>
              <a:t>	Właściwości termoizolacyjne przegrody – wartości </a:t>
            </a:r>
            <a:r>
              <a:rPr lang="pl-PL" sz="2200" b="1" dirty="0" err="1" smtClean="0">
                <a:latin typeface="Times New Roman" pitchFamily="18" charset="0"/>
                <a:cs typeface="Times New Roman" pitchFamily="18" charset="0"/>
              </a:rPr>
              <a:t>wsp</a:t>
            </a:r>
            <a:r>
              <a:rPr lang="pl-PL" sz="2200" b="1" dirty="0" smtClean="0">
                <a:latin typeface="Times New Roman" pitchFamily="18" charset="0"/>
                <a:cs typeface="Times New Roman" pitchFamily="18" charset="0"/>
              </a:rPr>
              <a:t>. U i R</a:t>
            </a:r>
          </a:p>
          <a:p>
            <a:r>
              <a:rPr lang="pl-PL" sz="2200" dirty="0" smtClean="0">
                <a:latin typeface="Times New Roman" pitchFamily="18" charset="0"/>
                <a:cs typeface="Times New Roman" pitchFamily="18" charset="0"/>
              </a:rPr>
              <a:t>       Współczynnik przenikania ciepła przegrody: U = 0,184 [W/m</a:t>
            </a:r>
            <a:r>
              <a:rPr lang="pl-PL" sz="2200" baseline="30000" dirty="0" smtClean="0">
                <a:latin typeface="Times New Roman" pitchFamily="18" charset="0"/>
                <a:cs typeface="Times New Roman" pitchFamily="18" charset="0"/>
              </a:rPr>
              <a:t>2 </a:t>
            </a:r>
            <a:r>
              <a:rPr lang="pl-PL" sz="2200" dirty="0" smtClean="0">
                <a:latin typeface="Times New Roman" pitchFamily="18" charset="0"/>
                <a:cs typeface="Times New Roman" pitchFamily="18" charset="0"/>
              </a:rPr>
              <a:t>K</a:t>
            </a:r>
            <a:r>
              <a:rPr lang="pl-PL" sz="2200" baseline="300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p>
          <a:p>
            <a:r>
              <a:rPr lang="pl-PL" sz="2200" dirty="0" smtClean="0">
                <a:latin typeface="Times New Roman" pitchFamily="18" charset="0"/>
                <a:cs typeface="Times New Roman" pitchFamily="18" charset="0"/>
              </a:rPr>
              <a:t>       Całkowity opór cieplny przegrody: R = 5,423 [m</a:t>
            </a:r>
            <a:r>
              <a:rPr lang="pl-PL" sz="2200" baseline="30000" dirty="0" smtClean="0">
                <a:latin typeface="Times New Roman" pitchFamily="18" charset="0"/>
                <a:cs typeface="Times New Roman" pitchFamily="18" charset="0"/>
              </a:rPr>
              <a:t>2 </a:t>
            </a:r>
            <a:r>
              <a:rPr lang="pl-PL" sz="2200" dirty="0" smtClean="0">
                <a:latin typeface="Times New Roman" pitchFamily="18" charset="0"/>
                <a:cs typeface="Times New Roman" pitchFamily="18" charset="0"/>
              </a:rPr>
              <a:t>K/W</a:t>
            </a:r>
            <a:r>
              <a:rPr lang="pl-PL" sz="2200" baseline="300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a:t>
            </a:r>
          </a:p>
          <a:p>
            <a:r>
              <a:rPr lang="pl-PL" sz="2200" dirty="0" smtClean="0">
                <a:latin typeface="Times New Roman" pitchFamily="18" charset="0"/>
                <a:cs typeface="Times New Roman" pitchFamily="18" charset="0"/>
              </a:rPr>
              <a:t>	</a:t>
            </a:r>
            <a:r>
              <a:rPr lang="pl-PL" sz="2200" b="1" dirty="0" smtClean="0">
                <a:latin typeface="Times New Roman" pitchFamily="18" charset="0"/>
                <a:cs typeface="Times New Roman" pitchFamily="18" charset="0"/>
              </a:rPr>
              <a:t>Wyniki obliczeń dla czynnika temperaturowego f (</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a:t>
            </a:r>
          </a:p>
          <a:p>
            <a:pPr algn="just"/>
            <a:r>
              <a:rPr lang="pl-PL" sz="2200" dirty="0" smtClean="0">
                <a:latin typeface="Times New Roman" pitchFamily="18" charset="0"/>
                <a:cs typeface="Times New Roman" pitchFamily="18" charset="0"/>
              </a:rPr>
              <a:t>	Obliczenie minimalnego czynnika temperaturowego                             na powierzchni wewnętrznej wykonuje się w celu zapobieżenia szkodliwym zjawiskom związanym z krytyczną wilgotnością powierzchni, np. rozwojowi pleśni. Kondensacja powierzchniowa może powodowa zniszczenie materiałów budowlanych wrażliwych na wilgoć                               i niezabezpieczonych. Zjawisko to można akceptowa, jeżeli dotyczy krótkiego czasu i niewielkiego obszaru, np. na oknach i kafelkach                   w łazienkach, gdy powierzchnia nie absorbuje wilgoci i gdy podjęto odpowiednie kroki w celu  zapobieżenia jej kontaktu z innymi wrażliwymi materiałami. </a:t>
            </a:r>
            <a:endParaRPr lang="pl-PL" sz="2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528" y="188640"/>
            <a:ext cx="8280920" cy="3693319"/>
          </a:xfrm>
          <a:prstGeom prst="rect">
            <a:avLst/>
          </a:prstGeom>
        </p:spPr>
        <p:txBody>
          <a:bodyPr wrap="square">
            <a:spAutoFit/>
          </a:bodyPr>
          <a:lstStyle/>
          <a:p>
            <a:pPr algn="just"/>
            <a:r>
              <a:rPr lang="pl-PL"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Efektywna wartość czynnika temperaturowego na powierzchni wewnętrznej przegrody wyznaczona na podstawie wartości współczynnika przenikania ciepła elementu oraz oporu przejmowania ciepła na powierzchni wewnętrznej wynosi:  </a:t>
            </a:r>
          </a:p>
          <a:p>
            <a:pPr algn="ctr"/>
            <a:r>
              <a:rPr lang="pl-PL" sz="2200" b="1" dirty="0" smtClean="0">
                <a:latin typeface="Times New Roman" pitchFamily="18" charset="0"/>
                <a:cs typeface="Times New Roman" pitchFamily="18" charset="0"/>
              </a:rPr>
              <a:t>f (</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 0,935</a:t>
            </a:r>
          </a:p>
          <a:p>
            <a:r>
              <a:rPr lang="pl-PL" sz="2200" b="1" dirty="0" smtClean="0">
                <a:latin typeface="Times New Roman" pitchFamily="18" charset="0"/>
                <a:cs typeface="Times New Roman" pitchFamily="18" charset="0"/>
              </a:rPr>
              <a:t>	Wartość f (</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obliczona dla przypadku:</a:t>
            </a:r>
          </a:p>
          <a:p>
            <a:r>
              <a:rPr lang="pl-PL" sz="2200" dirty="0" smtClean="0">
                <a:latin typeface="Times New Roman" pitchFamily="18" charset="0"/>
                <a:cs typeface="Times New Roman" pitchFamily="18" charset="0"/>
              </a:rPr>
              <a:t>Część przegrody usytuowana w dolnej strefie pomieszczenia (np. naroże przy podłodze, okolice podokiennika itp.):</a:t>
            </a:r>
          </a:p>
          <a:p>
            <a:r>
              <a:rPr lang="pl-PL" sz="2200" b="1" dirty="0" smtClean="0">
                <a:latin typeface="Times New Roman" pitchFamily="18" charset="0"/>
                <a:cs typeface="Times New Roman" pitchFamily="18" charset="0"/>
              </a:rPr>
              <a:t>			</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  0,350 [m</a:t>
            </a:r>
            <a:r>
              <a:rPr lang="pl-PL" sz="2200" b="1" baseline="30000" dirty="0" smtClean="0">
                <a:latin typeface="Times New Roman" pitchFamily="18" charset="0"/>
                <a:cs typeface="Times New Roman" pitchFamily="18" charset="0"/>
              </a:rPr>
              <a:t>2 </a:t>
            </a:r>
            <a:r>
              <a:rPr lang="pl-PL" sz="2200" b="1" dirty="0" smtClean="0">
                <a:latin typeface="Times New Roman" pitchFamily="18" charset="0"/>
                <a:cs typeface="Times New Roman" pitchFamily="18" charset="0"/>
              </a:rPr>
              <a:t>K/W</a:t>
            </a:r>
            <a:r>
              <a:rPr lang="pl-PL" sz="2200" b="1" baseline="30000" dirty="0" smtClean="0">
                <a:latin typeface="Times New Roman" pitchFamily="18" charset="0"/>
                <a:cs typeface="Times New Roman" pitchFamily="18" charset="0"/>
              </a:rPr>
              <a:t> </a:t>
            </a:r>
            <a:r>
              <a:rPr lang="pl-PL" sz="2200" b="1" dirty="0" smtClean="0">
                <a:latin typeface="Times New Roman" pitchFamily="18" charset="0"/>
                <a:cs typeface="Times New Roman" pitchFamily="18" charset="0"/>
              </a:rPr>
              <a:t>]</a:t>
            </a:r>
          </a:p>
          <a:p>
            <a:endParaRPr lang="pl-PL" b="1" dirty="0" smtClean="0">
              <a:latin typeface="Times New Roman" pitchFamily="18" charset="0"/>
              <a:cs typeface="Times New Roman" pitchFamily="18" charset="0"/>
            </a:endParaRPr>
          </a:p>
          <a:p>
            <a:endParaRPr lang="pl-PL" b="1" dirty="0">
              <a:latin typeface="Times New Roman" pitchFamily="18" charset="0"/>
              <a:cs typeface="Times New Roman" pitchFamily="18" charset="0"/>
            </a:endParaRPr>
          </a:p>
        </p:txBody>
      </p:sp>
      <p:sp>
        <p:nvSpPr>
          <p:cNvPr id="7" name="Prostokąt 6"/>
          <p:cNvSpPr/>
          <p:nvPr/>
        </p:nvSpPr>
        <p:spPr>
          <a:xfrm>
            <a:off x="1979712" y="3789040"/>
            <a:ext cx="3888432" cy="1015663"/>
          </a:xfrm>
          <a:prstGeom prst="rect">
            <a:avLst/>
          </a:prstGeom>
        </p:spPr>
        <p:txBody>
          <a:bodyPr wrap="square">
            <a:spAutoFit/>
          </a:bodyPr>
          <a:lstStyle/>
          <a:p>
            <a:r>
              <a:rPr lang="pl-PL" sz="2000" dirty="0" smtClean="0">
                <a:latin typeface="Times New Roman" pitchFamily="18" charset="0"/>
                <a:cs typeface="Times New Roman" pitchFamily="18" charset="0"/>
              </a:rPr>
              <a:t>Wartości minimalnego współczynnika temperatury f(</a:t>
            </a:r>
            <a:r>
              <a:rPr lang="pl-PL" sz="2000" dirty="0" err="1" smtClean="0">
                <a:latin typeface="Times New Roman" pitchFamily="18" charset="0"/>
                <a:cs typeface="Times New Roman" pitchFamily="18" charset="0"/>
              </a:rPr>
              <a:t>Rsi</a:t>
            </a:r>
            <a:r>
              <a:rPr lang="pl-PL" sz="2000" dirty="0" smtClean="0">
                <a:latin typeface="Times New Roman" pitchFamily="18" charset="0"/>
                <a:cs typeface="Times New Roman" pitchFamily="18" charset="0"/>
              </a:rPr>
              <a:t>, min) w poszczególnych miesiącach</a:t>
            </a:r>
            <a:endParaRPr lang="pl-PL" sz="2000" dirty="0">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cstate="print"/>
          <a:srcRect l="44993" t="40174" r="39983" b="22669"/>
          <a:stretch>
            <a:fillRect/>
          </a:stretch>
        </p:blipFill>
        <p:spPr bwMode="auto">
          <a:xfrm>
            <a:off x="6084168" y="2780928"/>
            <a:ext cx="2808312" cy="3816424"/>
          </a:xfrm>
          <a:prstGeom prst="rect">
            <a:avLst/>
          </a:prstGeom>
          <a:noFill/>
          <a:ln w="9525">
            <a:noFill/>
            <a:miter lim="800000"/>
            <a:headEnd/>
            <a:tailEnd/>
          </a:ln>
        </p:spPr>
      </p:pic>
      <p:sp>
        <p:nvSpPr>
          <p:cNvPr id="9" name="Prostokąt 8"/>
          <p:cNvSpPr/>
          <p:nvPr/>
        </p:nvSpPr>
        <p:spPr>
          <a:xfrm>
            <a:off x="3059832" y="6309320"/>
            <a:ext cx="4572000" cy="369332"/>
          </a:xfrm>
          <a:prstGeom prst="rect">
            <a:avLst/>
          </a:prstGeom>
        </p:spPr>
        <p:txBody>
          <a:bodyPr>
            <a:spAutoFit/>
          </a:bodyPr>
          <a:lstStyle/>
          <a:p>
            <a:r>
              <a:rPr lang="pl-PL" dirty="0" smtClean="0"/>
              <a:t> miesiąc krytyczny (grudzień) - </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260648"/>
            <a:ext cx="8136904" cy="2800767"/>
          </a:xfrm>
          <a:prstGeom prst="rect">
            <a:avLst/>
          </a:prstGeom>
        </p:spPr>
        <p:txBody>
          <a:bodyPr wrap="square">
            <a:spAutoFit/>
          </a:bodyPr>
          <a:lstStyle/>
          <a:p>
            <a:pPr algn="just"/>
            <a:r>
              <a:rPr lang="pl-PL" sz="2200" dirty="0" smtClean="0">
                <a:latin typeface="Times New Roman" pitchFamily="18" charset="0"/>
                <a:cs typeface="Times New Roman" pitchFamily="18" charset="0"/>
              </a:rPr>
              <a:t>	Porównanie wartości czynnika obliczeniowego f(</a:t>
            </a:r>
            <a:r>
              <a:rPr lang="pl-PL" sz="2200" dirty="0" err="1" smtClean="0">
                <a:latin typeface="Times New Roman" pitchFamily="18" charset="0"/>
                <a:cs typeface="Times New Roman" pitchFamily="18" charset="0"/>
              </a:rPr>
              <a:t>Rsi</a:t>
            </a:r>
            <a:r>
              <a:rPr lang="pl-PL" sz="22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                       dla </a:t>
            </a:r>
            <a:r>
              <a:rPr lang="pl-PL" sz="2200" dirty="0" smtClean="0">
                <a:latin typeface="Times New Roman" pitchFamily="18" charset="0"/>
                <a:cs typeface="Times New Roman" pitchFamily="18" charset="0"/>
              </a:rPr>
              <a:t>miesiąca krytycznego z współczynnikiem f(</a:t>
            </a:r>
            <a:r>
              <a:rPr lang="pl-PL" sz="2200" dirty="0" err="1" smtClean="0">
                <a:latin typeface="Times New Roman" pitchFamily="18" charset="0"/>
                <a:cs typeface="Times New Roman" pitchFamily="18" charset="0"/>
              </a:rPr>
              <a:t>Rsi</a:t>
            </a:r>
            <a:r>
              <a:rPr lang="pl-PL" sz="2200" dirty="0" smtClean="0">
                <a:latin typeface="Times New Roman" pitchFamily="18" charset="0"/>
                <a:cs typeface="Times New Roman" pitchFamily="18" charset="0"/>
              </a:rPr>
              <a:t>) przegrody.</a:t>
            </a:r>
          </a:p>
          <a:p>
            <a:pPr algn="just"/>
            <a:r>
              <a:rPr lang="pl-PL" sz="2200" b="1" dirty="0" smtClean="0">
                <a:latin typeface="Times New Roman" pitchFamily="18" charset="0"/>
                <a:cs typeface="Times New Roman" pitchFamily="18" charset="0"/>
              </a:rPr>
              <a:t>	Wartość czynnika temperaturowego f(</a:t>
            </a:r>
            <a:r>
              <a:rPr lang="pl-PL" sz="2200" b="1" dirty="0" err="1" smtClean="0">
                <a:latin typeface="Times New Roman" pitchFamily="18" charset="0"/>
                <a:cs typeface="Times New Roman" pitchFamily="18" charset="0"/>
              </a:rPr>
              <a:t>Rsi,min</a:t>
            </a:r>
            <a:r>
              <a:rPr lang="pl-PL" sz="2200" b="1" dirty="0" smtClean="0">
                <a:latin typeface="Times New Roman" pitchFamily="18" charset="0"/>
                <a:cs typeface="Times New Roman" pitchFamily="18" charset="0"/>
              </a:rPr>
              <a:t>) </a:t>
            </a:r>
            <a:r>
              <a:rPr lang="pl-PL" sz="2200" b="1" dirty="0" smtClean="0">
                <a:latin typeface="Times New Roman" pitchFamily="18" charset="0"/>
                <a:cs typeface="Times New Roman" pitchFamily="18" charset="0"/>
              </a:rPr>
              <a:t>                           dla </a:t>
            </a:r>
            <a:r>
              <a:rPr lang="pl-PL" sz="2200" b="1" dirty="0" smtClean="0">
                <a:latin typeface="Times New Roman" pitchFamily="18" charset="0"/>
                <a:cs typeface="Times New Roman" pitchFamily="18" charset="0"/>
              </a:rPr>
              <a:t>krytycznego miesiąca wynosi:</a:t>
            </a:r>
          </a:p>
          <a:p>
            <a:pPr algn="ctr"/>
            <a:r>
              <a:rPr lang="pl-PL" sz="2200" b="1" dirty="0" smtClean="0">
                <a:latin typeface="Times New Roman" pitchFamily="18" charset="0"/>
                <a:cs typeface="Times New Roman" pitchFamily="18" charset="0"/>
              </a:rPr>
              <a:t>f(</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max) = 0,925</a:t>
            </a:r>
          </a:p>
          <a:p>
            <a:pPr algn="just"/>
            <a:r>
              <a:rPr lang="pl-PL" sz="2200" dirty="0" smtClean="0">
                <a:latin typeface="Times New Roman" pitchFamily="18" charset="0"/>
                <a:cs typeface="Times New Roman" pitchFamily="18" charset="0"/>
              </a:rPr>
              <a:t>	Ponieważ </a:t>
            </a:r>
            <a:r>
              <a:rPr lang="pl-PL" sz="2200" dirty="0" smtClean="0">
                <a:latin typeface="Times New Roman" pitchFamily="18" charset="0"/>
                <a:cs typeface="Times New Roman" pitchFamily="18" charset="0"/>
              </a:rPr>
              <a:t>warunek f(</a:t>
            </a:r>
            <a:r>
              <a:rPr lang="pl-PL" sz="2200" dirty="0" err="1" smtClean="0">
                <a:latin typeface="Times New Roman" pitchFamily="18" charset="0"/>
                <a:cs typeface="Times New Roman" pitchFamily="18" charset="0"/>
              </a:rPr>
              <a:t>Rsi</a:t>
            </a:r>
            <a:r>
              <a:rPr lang="pl-PL" sz="2200" dirty="0" smtClean="0">
                <a:latin typeface="Times New Roman" pitchFamily="18" charset="0"/>
                <a:cs typeface="Times New Roman" pitchFamily="18" charset="0"/>
              </a:rPr>
              <a:t>) &gt; f(</a:t>
            </a:r>
            <a:r>
              <a:rPr lang="pl-PL" sz="2200" dirty="0" err="1" smtClean="0">
                <a:latin typeface="Times New Roman" pitchFamily="18" charset="0"/>
                <a:cs typeface="Times New Roman" pitchFamily="18" charset="0"/>
              </a:rPr>
              <a:t>Rsi,max</a:t>
            </a:r>
            <a:r>
              <a:rPr lang="pl-PL" sz="2200" dirty="0" smtClean="0">
                <a:latin typeface="Times New Roman" pitchFamily="18" charset="0"/>
                <a:cs typeface="Times New Roman" pitchFamily="18" charset="0"/>
              </a:rPr>
              <a:t>) jest spełniony, zatem analizowana przegroda została zaprojektowana prawidłowo pod kątem uniknięcia rozwoju pleśni.</a:t>
            </a:r>
            <a:endParaRPr lang="pl-PL" sz="2200" dirty="0">
              <a:latin typeface="Times New Roman" pitchFamily="18" charset="0"/>
              <a:cs typeface="Times New Roman" pitchFamily="18" charset="0"/>
            </a:endParaRPr>
          </a:p>
        </p:txBody>
      </p:sp>
      <p:sp>
        <p:nvSpPr>
          <p:cNvPr id="3" name="Prostokąt 2"/>
          <p:cNvSpPr/>
          <p:nvPr/>
        </p:nvSpPr>
        <p:spPr>
          <a:xfrm>
            <a:off x="395536" y="2996952"/>
            <a:ext cx="8748464" cy="769441"/>
          </a:xfrm>
          <a:prstGeom prst="rect">
            <a:avLst/>
          </a:prstGeom>
        </p:spPr>
        <p:txBody>
          <a:bodyPr wrap="square">
            <a:spAutoFit/>
          </a:bodyPr>
          <a:lstStyle/>
          <a:p>
            <a:r>
              <a:rPr lang="pl-PL" sz="2200" b="1" dirty="0" smtClean="0">
                <a:latin typeface="Times New Roman" pitchFamily="18" charset="0"/>
                <a:cs typeface="Times New Roman" pitchFamily="18" charset="0"/>
              </a:rPr>
              <a:t>Szczegółowe wyniki rozkładu temperatury i ciśnienia pary wodnej         w przegrodzie dla wybranych miesięcy</a:t>
            </a:r>
            <a:endParaRPr lang="pl-PL" sz="2200" dirty="0">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cstate="print"/>
          <a:srcRect l="29231" t="29880" r="22929" b="51220"/>
          <a:stretch>
            <a:fillRect/>
          </a:stretch>
        </p:blipFill>
        <p:spPr bwMode="auto">
          <a:xfrm>
            <a:off x="323528" y="3717032"/>
            <a:ext cx="8514946" cy="2448272"/>
          </a:xfrm>
          <a:prstGeom prst="rect">
            <a:avLst/>
          </a:prstGeom>
          <a:noFill/>
          <a:ln w="9525">
            <a:noFill/>
            <a:miter lim="800000"/>
            <a:headEnd/>
            <a:tailEnd/>
          </a:ln>
        </p:spPr>
      </p:pic>
      <p:sp>
        <p:nvSpPr>
          <p:cNvPr id="5" name="Prostokąt 4"/>
          <p:cNvSpPr/>
          <p:nvPr/>
        </p:nvSpPr>
        <p:spPr>
          <a:xfrm>
            <a:off x="2627784" y="6237312"/>
            <a:ext cx="3550074" cy="430887"/>
          </a:xfrm>
          <a:prstGeom prst="rect">
            <a:avLst/>
          </a:prstGeom>
        </p:spPr>
        <p:txBody>
          <a:bodyPr wrap="none">
            <a:spAutoFit/>
          </a:bodyPr>
          <a:lstStyle/>
          <a:p>
            <a:r>
              <a:rPr lang="pl-PL" sz="2200" dirty="0" smtClean="0">
                <a:latin typeface="Times New Roman" pitchFamily="18" charset="0"/>
                <a:cs typeface="Times New Roman" pitchFamily="18" charset="0"/>
              </a:rPr>
              <a:t>Wyniki dla miesiąca: styczeń.</a:t>
            </a:r>
            <a:endParaRPr lang="pl-PL" sz="2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25688" t="33660" r="21157" b="18146"/>
          <a:stretch>
            <a:fillRect/>
          </a:stretch>
        </p:blipFill>
        <p:spPr bwMode="auto">
          <a:xfrm>
            <a:off x="323528" y="404664"/>
            <a:ext cx="8496944" cy="5400600"/>
          </a:xfrm>
          <a:prstGeom prst="rect">
            <a:avLst/>
          </a:prstGeom>
          <a:noFill/>
          <a:ln w="9525">
            <a:noFill/>
            <a:miter lim="800000"/>
            <a:headEnd/>
            <a:tailEnd/>
          </a:ln>
        </p:spPr>
      </p:pic>
      <p:sp>
        <p:nvSpPr>
          <p:cNvPr id="3" name="Prostokąt 2"/>
          <p:cNvSpPr/>
          <p:nvPr/>
        </p:nvSpPr>
        <p:spPr>
          <a:xfrm>
            <a:off x="323528" y="5949280"/>
            <a:ext cx="8496944" cy="769441"/>
          </a:xfrm>
          <a:prstGeom prst="rect">
            <a:avLst/>
          </a:prstGeom>
        </p:spPr>
        <p:txBody>
          <a:bodyPr wrap="square">
            <a:spAutoFit/>
          </a:bodyPr>
          <a:lstStyle/>
          <a:p>
            <a:r>
              <a:rPr lang="pl-PL" sz="2200" dirty="0" smtClean="0">
                <a:latin typeface="Times New Roman" pitchFamily="18" charset="0"/>
                <a:cs typeface="Times New Roman" pitchFamily="18" charset="0"/>
              </a:rPr>
              <a:t>	Wykres rozkładu ciśnienia pary wodnej w przegrodzie</a:t>
            </a:r>
          </a:p>
          <a:p>
            <a:r>
              <a:rPr lang="pl-PL" sz="2200" dirty="0" smtClean="0">
                <a:latin typeface="Times New Roman" pitchFamily="18" charset="0"/>
                <a:cs typeface="Times New Roman" pitchFamily="18" charset="0"/>
              </a:rPr>
              <a:t>			dla miesiąca: styczeń.</a:t>
            </a:r>
            <a:endParaRPr lang="pl-PL" sz="2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25688" t="19485" r="21157" b="10000"/>
          <a:stretch>
            <a:fillRect/>
          </a:stretch>
        </p:blipFill>
        <p:spPr bwMode="auto">
          <a:xfrm>
            <a:off x="395536" y="404664"/>
            <a:ext cx="8352928" cy="5832648"/>
          </a:xfrm>
          <a:prstGeom prst="rect">
            <a:avLst/>
          </a:prstGeom>
          <a:noFill/>
          <a:ln w="9525">
            <a:noFill/>
            <a:miter lim="800000"/>
            <a:headEnd/>
            <a:tailEnd/>
          </a:ln>
        </p:spPr>
      </p:pic>
      <p:sp>
        <p:nvSpPr>
          <p:cNvPr id="3" name="Prostokąt 2"/>
          <p:cNvSpPr/>
          <p:nvPr/>
        </p:nvSpPr>
        <p:spPr>
          <a:xfrm>
            <a:off x="3203848" y="0"/>
            <a:ext cx="3126177" cy="430887"/>
          </a:xfrm>
          <a:prstGeom prst="rect">
            <a:avLst/>
          </a:prstGeom>
        </p:spPr>
        <p:txBody>
          <a:bodyPr wrap="none">
            <a:spAutoFit/>
          </a:bodyPr>
          <a:lstStyle/>
          <a:p>
            <a:r>
              <a:rPr lang="pl-PL" sz="2200" dirty="0" smtClean="0">
                <a:latin typeface="Times New Roman" pitchFamily="18" charset="0"/>
                <a:cs typeface="Times New Roman" pitchFamily="18" charset="0"/>
              </a:rPr>
              <a:t>Wyniki dla miesiąca: luty.</a:t>
            </a:r>
            <a:endParaRPr lang="pl-PL" sz="2200" dirty="0">
              <a:latin typeface="Times New Roman" pitchFamily="18" charset="0"/>
              <a:cs typeface="Times New Roman" pitchFamily="18" charset="0"/>
            </a:endParaRPr>
          </a:p>
        </p:txBody>
      </p:sp>
      <p:sp>
        <p:nvSpPr>
          <p:cNvPr id="4" name="Prostokąt 3"/>
          <p:cNvSpPr/>
          <p:nvPr/>
        </p:nvSpPr>
        <p:spPr>
          <a:xfrm>
            <a:off x="719064" y="6088559"/>
            <a:ext cx="8424936" cy="769441"/>
          </a:xfrm>
          <a:prstGeom prst="rect">
            <a:avLst/>
          </a:prstGeom>
        </p:spPr>
        <p:txBody>
          <a:bodyPr wrap="square">
            <a:spAutoFit/>
          </a:bodyPr>
          <a:lstStyle/>
          <a:p>
            <a:r>
              <a:rPr lang="pl-PL" sz="2200" dirty="0" smtClean="0">
                <a:latin typeface="Times New Roman" pitchFamily="18" charset="0"/>
                <a:cs typeface="Times New Roman" pitchFamily="18" charset="0"/>
              </a:rPr>
              <a:t>	Wykres rozkładu ciśnienia pary wodnej w przegrodzie</a:t>
            </a:r>
          </a:p>
          <a:p>
            <a:r>
              <a:rPr lang="pl-PL" sz="2200" dirty="0" smtClean="0">
                <a:latin typeface="Times New Roman" pitchFamily="18" charset="0"/>
                <a:cs typeface="Times New Roman" pitchFamily="18" charset="0"/>
              </a:rPr>
              <a:t>			dla miesiąca: luty.</a:t>
            </a:r>
            <a:endParaRPr lang="pl-PL" sz="2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25688" t="17595" r="21157" b="12476"/>
          <a:stretch>
            <a:fillRect/>
          </a:stretch>
        </p:blipFill>
        <p:spPr bwMode="auto">
          <a:xfrm>
            <a:off x="251520" y="404664"/>
            <a:ext cx="8640960" cy="5832648"/>
          </a:xfrm>
          <a:prstGeom prst="rect">
            <a:avLst/>
          </a:prstGeom>
          <a:noFill/>
          <a:ln w="9525">
            <a:noFill/>
            <a:miter lim="800000"/>
            <a:headEnd/>
            <a:tailEnd/>
          </a:ln>
        </p:spPr>
      </p:pic>
      <p:sp>
        <p:nvSpPr>
          <p:cNvPr id="3" name="Prostokąt 2"/>
          <p:cNvSpPr/>
          <p:nvPr/>
        </p:nvSpPr>
        <p:spPr>
          <a:xfrm>
            <a:off x="3131840" y="0"/>
            <a:ext cx="3692742" cy="430887"/>
          </a:xfrm>
          <a:prstGeom prst="rect">
            <a:avLst/>
          </a:prstGeom>
        </p:spPr>
        <p:txBody>
          <a:bodyPr wrap="none">
            <a:spAutoFit/>
          </a:bodyPr>
          <a:lstStyle/>
          <a:p>
            <a:r>
              <a:rPr lang="pl-PL" sz="2200" dirty="0" smtClean="0">
                <a:latin typeface="Times New Roman" pitchFamily="18" charset="0"/>
                <a:cs typeface="Times New Roman" pitchFamily="18" charset="0"/>
              </a:rPr>
              <a:t>Wyniki dla miesiąca: grudzień.</a:t>
            </a:r>
            <a:endParaRPr lang="pl-PL" sz="2200" dirty="0">
              <a:latin typeface="Times New Roman" pitchFamily="18" charset="0"/>
              <a:cs typeface="Times New Roman" pitchFamily="18" charset="0"/>
            </a:endParaRPr>
          </a:p>
        </p:txBody>
      </p:sp>
      <p:sp>
        <p:nvSpPr>
          <p:cNvPr id="4" name="Prostokąt 3"/>
          <p:cNvSpPr/>
          <p:nvPr/>
        </p:nvSpPr>
        <p:spPr>
          <a:xfrm>
            <a:off x="971600" y="6088559"/>
            <a:ext cx="7920880" cy="769441"/>
          </a:xfrm>
          <a:prstGeom prst="rect">
            <a:avLst/>
          </a:prstGeom>
        </p:spPr>
        <p:txBody>
          <a:bodyPr wrap="square">
            <a:spAutoFit/>
          </a:bodyPr>
          <a:lstStyle/>
          <a:p>
            <a:r>
              <a:rPr lang="pl-PL" sz="2200" dirty="0" smtClean="0">
                <a:latin typeface="Times New Roman" pitchFamily="18" charset="0"/>
                <a:cs typeface="Times New Roman" pitchFamily="18" charset="0"/>
              </a:rPr>
              <a:t>           Wykres rozkładu ciśnienia pary wodnej w przegrodzie</a:t>
            </a:r>
          </a:p>
          <a:p>
            <a:r>
              <a:rPr lang="pl-PL" sz="2200" dirty="0" smtClean="0">
                <a:latin typeface="Times New Roman" pitchFamily="18" charset="0"/>
                <a:cs typeface="Times New Roman" pitchFamily="18" charset="0"/>
              </a:rPr>
              <a:t>		     dla miesiąca: grudzień.</a:t>
            </a:r>
            <a:endParaRPr lang="pl-PL" sz="2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67544" y="197346"/>
            <a:ext cx="8208912" cy="5970865"/>
          </a:xfrm>
          <a:prstGeom prst="rect">
            <a:avLst/>
          </a:prstGeom>
        </p:spPr>
        <p:txBody>
          <a:bodyPr wrap="square">
            <a:spAutoFit/>
          </a:bodyPr>
          <a:lstStyle/>
          <a:p>
            <a:pPr algn="just"/>
            <a:r>
              <a:rPr lang="pl-PL" sz="2400" b="1" dirty="0" smtClean="0">
                <a:latin typeface="Times New Roman" pitchFamily="18" charset="0"/>
                <a:cs typeface="Times New Roman" pitchFamily="18" charset="0"/>
              </a:rPr>
              <a:t>	</a:t>
            </a:r>
            <a:r>
              <a:rPr lang="pl-PL" sz="2800" b="1" dirty="0" smtClean="0">
                <a:latin typeface="Times New Roman" pitchFamily="18" charset="0"/>
                <a:cs typeface="Times New Roman" pitchFamily="18" charset="0"/>
              </a:rPr>
              <a:t>7. Podsumowanie </a:t>
            </a:r>
            <a:r>
              <a:rPr lang="pl-PL" sz="2800" b="1" dirty="0" smtClean="0">
                <a:latin typeface="Times New Roman" pitchFamily="18" charset="0"/>
                <a:cs typeface="Times New Roman" pitchFamily="18" charset="0"/>
              </a:rPr>
              <a:t>wyników: </a:t>
            </a:r>
            <a:endParaRPr lang="pl-PL" sz="2400" b="1" dirty="0" smtClean="0">
              <a:latin typeface="Times New Roman" pitchFamily="18" charset="0"/>
              <a:cs typeface="Times New Roman" pitchFamily="18" charset="0"/>
            </a:endParaRPr>
          </a:p>
          <a:p>
            <a:pPr algn="just"/>
            <a:r>
              <a:rPr lang="pl-PL" sz="2400" b="1" dirty="0" smtClean="0">
                <a:latin typeface="Times New Roman" pitchFamily="18" charset="0"/>
                <a:cs typeface="Times New Roman" pitchFamily="18" charset="0"/>
              </a:rPr>
              <a:t>Ściana budynku </a:t>
            </a:r>
            <a:r>
              <a:rPr lang="pl-PL" sz="2400" b="1" dirty="0" err="1" smtClean="0">
                <a:latin typeface="Times New Roman" pitchFamily="18" charset="0"/>
                <a:cs typeface="Times New Roman" pitchFamily="18" charset="0"/>
              </a:rPr>
              <a:t>CKZiU</a:t>
            </a:r>
            <a:endParaRPr lang="pl-PL" sz="2400" b="1" dirty="0" smtClean="0">
              <a:latin typeface="Times New Roman" pitchFamily="18" charset="0"/>
              <a:cs typeface="Times New Roman" pitchFamily="18" charset="0"/>
            </a:endParaRPr>
          </a:p>
          <a:p>
            <a:pPr algn="just"/>
            <a:r>
              <a:rPr lang="pl-PL" sz="2200" b="1" dirty="0" smtClean="0">
                <a:latin typeface="Times New Roman" pitchFamily="18" charset="0"/>
                <a:cs typeface="Times New Roman" pitchFamily="18" charset="0"/>
              </a:rPr>
              <a:t>	Ocena przegrody pod kątem uniknięcia rozwoju pleśni</a:t>
            </a:r>
          </a:p>
          <a:p>
            <a:pPr algn="just"/>
            <a:r>
              <a:rPr lang="pl-PL" sz="2200" dirty="0" smtClean="0">
                <a:latin typeface="Times New Roman" pitchFamily="18" charset="0"/>
                <a:cs typeface="Times New Roman" pitchFamily="18" charset="0"/>
              </a:rPr>
              <a:t>	Efektywna wartość czynnika temperaturowego na powierzchni wewnętrznej przegrody wyznaczona na podstawie wartości współczynnika przenikania ciepła elementu oraz oporu przejmowania ciepła na powierzchni wewnętrznej wynosi:</a:t>
            </a:r>
          </a:p>
          <a:p>
            <a:pPr algn="ctr"/>
            <a:r>
              <a:rPr lang="pl-PL" sz="2200" b="1" dirty="0" smtClean="0">
                <a:latin typeface="Times New Roman" pitchFamily="18" charset="0"/>
                <a:cs typeface="Times New Roman" pitchFamily="18" charset="0"/>
              </a:rPr>
              <a:t>f(</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 0,935</a:t>
            </a:r>
          </a:p>
          <a:p>
            <a:r>
              <a:rPr lang="pl-PL" sz="2200" b="1" dirty="0" smtClean="0">
                <a:latin typeface="Times New Roman" pitchFamily="18" charset="0"/>
                <a:cs typeface="Times New Roman" pitchFamily="18" charset="0"/>
              </a:rPr>
              <a:t> 	Miesiąc krytyczny: grudzień.</a:t>
            </a:r>
          </a:p>
          <a:p>
            <a:r>
              <a:rPr lang="pl-PL" sz="2200" dirty="0" smtClean="0">
                <a:latin typeface="Times New Roman" pitchFamily="18" charset="0"/>
                <a:cs typeface="Times New Roman" pitchFamily="18" charset="0"/>
              </a:rPr>
              <a:t>	Wartość czynnika temperaturowego f(</a:t>
            </a:r>
            <a:r>
              <a:rPr lang="pl-PL" sz="2200" dirty="0" err="1" smtClean="0">
                <a:latin typeface="Times New Roman" pitchFamily="18" charset="0"/>
                <a:cs typeface="Times New Roman" pitchFamily="18" charset="0"/>
              </a:rPr>
              <a:t>Rsi,min</a:t>
            </a:r>
            <a:r>
              <a:rPr lang="pl-PL" sz="2200" dirty="0" smtClean="0">
                <a:latin typeface="Times New Roman" pitchFamily="18" charset="0"/>
                <a:cs typeface="Times New Roman" pitchFamily="18" charset="0"/>
              </a:rPr>
              <a:t>) dla krytycznego miesiąca wynosi:</a:t>
            </a:r>
          </a:p>
          <a:p>
            <a:pPr algn="ctr"/>
            <a:r>
              <a:rPr lang="pl-PL" sz="2200" b="1" dirty="0" smtClean="0">
                <a:latin typeface="Times New Roman" pitchFamily="18" charset="0"/>
                <a:cs typeface="Times New Roman" pitchFamily="18" charset="0"/>
              </a:rPr>
              <a:t>f(</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max) = 0,925</a:t>
            </a:r>
          </a:p>
          <a:p>
            <a:pPr algn="just"/>
            <a:r>
              <a:rPr lang="pl-PL" sz="2200" b="1" dirty="0" smtClean="0">
                <a:latin typeface="Times New Roman" pitchFamily="18" charset="0"/>
                <a:cs typeface="Times New Roman" pitchFamily="18" charset="0"/>
              </a:rPr>
              <a:t>	Ponieważ </a:t>
            </a:r>
            <a:r>
              <a:rPr lang="pl-PL" sz="2200" b="1" dirty="0" smtClean="0">
                <a:latin typeface="Times New Roman" pitchFamily="18" charset="0"/>
                <a:cs typeface="Times New Roman" pitchFamily="18" charset="0"/>
              </a:rPr>
              <a:t>warunek f(</a:t>
            </a:r>
            <a:r>
              <a:rPr lang="pl-PL" sz="2200" b="1" dirty="0" err="1" smtClean="0">
                <a:latin typeface="Times New Roman" pitchFamily="18" charset="0"/>
                <a:cs typeface="Times New Roman" pitchFamily="18" charset="0"/>
              </a:rPr>
              <a:t>Rsi</a:t>
            </a:r>
            <a:r>
              <a:rPr lang="pl-PL" sz="2200" b="1" dirty="0" smtClean="0">
                <a:latin typeface="Times New Roman" pitchFamily="18" charset="0"/>
                <a:cs typeface="Times New Roman" pitchFamily="18" charset="0"/>
              </a:rPr>
              <a:t>) &gt; f(</a:t>
            </a:r>
            <a:r>
              <a:rPr lang="pl-PL" sz="2200" b="1" dirty="0" err="1" smtClean="0">
                <a:latin typeface="Times New Roman" pitchFamily="18" charset="0"/>
                <a:cs typeface="Times New Roman" pitchFamily="18" charset="0"/>
              </a:rPr>
              <a:t>Rsi,max</a:t>
            </a:r>
            <a:r>
              <a:rPr lang="pl-PL" sz="2200" b="1" dirty="0" smtClean="0">
                <a:latin typeface="Times New Roman" pitchFamily="18" charset="0"/>
                <a:cs typeface="Times New Roman" pitchFamily="18" charset="0"/>
              </a:rPr>
              <a:t>) jest spełniony, zatem analizowana przegroda została zaprojektowana prawidłowo              pod kątem uniknięcia rozwoju pleśni.</a:t>
            </a:r>
          </a:p>
          <a:p>
            <a:pPr algn="just"/>
            <a:endParaRPr lang="pl-PL" sz="2200" b="1" dirty="0" smtClean="0">
              <a:latin typeface="Times New Roman" pitchFamily="18" charset="0"/>
              <a:cs typeface="Times New Roman" pitchFamily="18" charset="0"/>
            </a:endParaRPr>
          </a:p>
          <a:p>
            <a:pPr algn="ctr"/>
            <a:r>
              <a:rPr lang="pl-PL" sz="2200" b="1" dirty="0" smtClean="0">
                <a:solidFill>
                  <a:srgbClr val="00B050"/>
                </a:solidFill>
                <a:latin typeface="Times New Roman" pitchFamily="18" charset="0"/>
                <a:cs typeface="Times New Roman" pitchFamily="18" charset="0"/>
              </a:rPr>
              <a:t>PRZEGRODA ZAPROJEKTOWANA PRAWIDŁOWO</a:t>
            </a:r>
            <a:endParaRPr lang="pl-PL" sz="2200" dirty="0">
              <a:solidFill>
                <a:srgbClr val="00B05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74345"/>
            <a:ext cx="8352928" cy="5262979"/>
          </a:xfrm>
          <a:prstGeom prst="rect">
            <a:avLst/>
          </a:prstGeom>
        </p:spPr>
        <p:txBody>
          <a:bodyPr wrap="square">
            <a:spAutoFit/>
          </a:bodyPr>
          <a:lstStyle/>
          <a:p>
            <a:pPr algn="just"/>
            <a:r>
              <a:rPr lang="pl-PL" sz="2400" b="1" dirty="0" smtClean="0">
                <a:latin typeface="Times New Roman" pitchFamily="18" charset="0"/>
                <a:cs typeface="Times New Roman" pitchFamily="18" charset="0"/>
              </a:rPr>
              <a:t>	Ocena przegrody pod kątem występowania kondensacji międzywarstwowej.</a:t>
            </a:r>
          </a:p>
          <a:p>
            <a:pPr algn="just"/>
            <a:r>
              <a:rPr lang="pl-PL" sz="2200" dirty="0" smtClean="0">
                <a:latin typeface="Times New Roman" pitchFamily="18" charset="0"/>
                <a:cs typeface="Times New Roman" pitchFamily="18" charset="0"/>
              </a:rPr>
              <a:t>	Przegroda jest wolna od wewnętrznej kondensacji.</a:t>
            </a:r>
          </a:p>
          <a:p>
            <a:pPr algn="ctr"/>
            <a:endParaRPr lang="pl-PL" sz="2200" dirty="0" smtClean="0">
              <a:latin typeface="Times New Roman" pitchFamily="18" charset="0"/>
              <a:cs typeface="Times New Roman" pitchFamily="18" charset="0"/>
            </a:endParaRPr>
          </a:p>
          <a:p>
            <a:pPr algn="ctr"/>
            <a:r>
              <a:rPr lang="pl-PL" sz="2200" b="1" dirty="0" smtClean="0">
                <a:solidFill>
                  <a:srgbClr val="00B050"/>
                </a:solidFill>
                <a:latin typeface="Times New Roman" pitchFamily="18" charset="0"/>
                <a:cs typeface="Times New Roman" pitchFamily="18" charset="0"/>
              </a:rPr>
              <a:t>PRZEGRODA ZAPROJEKTOWANA PRAWIDŁOWO</a:t>
            </a:r>
          </a:p>
          <a:p>
            <a:pPr algn="just"/>
            <a:endParaRPr lang="pl-PL" sz="2200" b="1" dirty="0" smtClean="0">
              <a:solidFill>
                <a:srgbClr val="00B050"/>
              </a:solidFill>
              <a:latin typeface="Times New Roman" pitchFamily="18" charset="0"/>
              <a:cs typeface="Times New Roman" pitchFamily="18" charset="0"/>
            </a:endParaRPr>
          </a:p>
          <a:p>
            <a:pPr algn="just"/>
            <a:r>
              <a:rPr lang="pl-PL" sz="2400" b="1" dirty="0" smtClean="0">
                <a:latin typeface="Times New Roman" pitchFamily="18" charset="0"/>
                <a:cs typeface="Times New Roman" pitchFamily="18" charset="0"/>
              </a:rPr>
              <a:t>Ocena przegrody pod kątem występowania punktu rosy</a:t>
            </a:r>
          </a:p>
          <a:p>
            <a:pPr algn="just"/>
            <a:r>
              <a:rPr lang="pl-PL" sz="2200" b="1"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Temperatura na wewnętrznej powierzchni przegrody jest wyższa od temperatury punktu rosy powiększonego o 1°C dla każdego miesiąca.</a:t>
            </a:r>
          </a:p>
          <a:p>
            <a:pPr algn="just"/>
            <a:r>
              <a:rPr lang="pl-PL" sz="2200" dirty="0" smtClean="0">
                <a:latin typeface="Times New Roman" pitchFamily="18" charset="0"/>
                <a:cs typeface="Times New Roman" pitchFamily="18" charset="0"/>
              </a:rPr>
              <a:t>	Przegroda została zaprojektowana zgodnie z wymaganiami technicznymi zawartymi w rozporządzeniu Ministra Infrastruktury          z dnia 12 kwietnia 2002 r. (poz. 690, załącznik 2, punkt 2.2) dotyczących punktu rosy.</a:t>
            </a:r>
          </a:p>
          <a:p>
            <a:pPr algn="just"/>
            <a:endParaRPr lang="pl-PL" sz="2200" dirty="0" smtClean="0">
              <a:latin typeface="Times New Roman" pitchFamily="18" charset="0"/>
              <a:cs typeface="Times New Roman" pitchFamily="18" charset="0"/>
            </a:endParaRPr>
          </a:p>
          <a:p>
            <a:pPr algn="ctr"/>
            <a:r>
              <a:rPr lang="pl-PL" sz="2200" b="1" dirty="0" smtClean="0">
                <a:solidFill>
                  <a:srgbClr val="00B050"/>
                </a:solidFill>
                <a:latin typeface="Times New Roman" pitchFamily="18" charset="0"/>
                <a:cs typeface="Times New Roman" pitchFamily="18" charset="0"/>
              </a:rPr>
              <a:t>PRZEGRODA ZAPROJEKTOWANA PRAWIDŁOWO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775" t="20430" r="19385" b="22871"/>
          <a:stretch>
            <a:fillRect/>
          </a:stretch>
        </p:blipFill>
        <p:spPr bwMode="auto">
          <a:xfrm>
            <a:off x="179512" y="188640"/>
            <a:ext cx="8784976" cy="626469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755576" y="764704"/>
            <a:ext cx="7776864" cy="7571303"/>
          </a:xfrm>
          <a:prstGeom prst="rect">
            <a:avLst/>
          </a:prstGeom>
        </p:spPr>
        <p:txBody>
          <a:bodyPr wrap="square">
            <a:spAutoFit/>
          </a:bodyPr>
          <a:lstStyle/>
          <a:p>
            <a:pPr algn="just"/>
            <a:r>
              <a:rPr lang="pl-PL" sz="2400" dirty="0" smtClean="0">
                <a:latin typeface="Times New Roman" pitchFamily="18" charset="0"/>
                <a:cs typeface="Times New Roman" pitchFamily="18" charset="0"/>
              </a:rPr>
              <a:t>	Na </a:t>
            </a:r>
            <a:r>
              <a:rPr lang="pl-PL" sz="2400" dirty="0">
                <a:latin typeface="Times New Roman" pitchFamily="18" charset="0"/>
                <a:cs typeface="Times New Roman" pitchFamily="18" charset="0"/>
              </a:rPr>
              <a:t>podstawie przeprowadzonych badań oraz </a:t>
            </a:r>
            <a:r>
              <a:rPr lang="pl-PL" sz="2400" dirty="0" smtClean="0">
                <a:latin typeface="Times New Roman" pitchFamily="18" charset="0"/>
                <a:cs typeface="Times New Roman" pitchFamily="18" charset="0"/>
              </a:rPr>
              <a:t>                   po </a:t>
            </a:r>
            <a:r>
              <a:rPr lang="pl-PL" sz="2400" dirty="0">
                <a:latin typeface="Times New Roman" pitchFamily="18" charset="0"/>
                <a:cs typeface="Times New Roman" pitchFamily="18" charset="0"/>
              </a:rPr>
              <a:t>analizie termogramów </a:t>
            </a:r>
            <a:r>
              <a:rPr lang="pl-PL" sz="2400" dirty="0" smtClean="0">
                <a:latin typeface="Times New Roman" pitchFamily="18" charset="0"/>
                <a:cs typeface="Times New Roman" pitchFamily="18" charset="0"/>
              </a:rPr>
              <a:t>można</a:t>
            </a: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stwierdzić</a:t>
            </a:r>
            <a:r>
              <a:rPr lang="pl-PL" sz="2400" dirty="0" smtClean="0">
                <a:latin typeface="Times New Roman" pitchFamily="18" charset="0"/>
                <a:cs typeface="Times New Roman" pitchFamily="18" charset="0"/>
              </a:rPr>
              <a:t>,  że </a:t>
            </a:r>
            <a:r>
              <a:rPr lang="pl-PL" sz="2400" dirty="0" smtClean="0">
                <a:latin typeface="Times New Roman" pitchFamily="18" charset="0"/>
                <a:cs typeface="Times New Roman" pitchFamily="18" charset="0"/>
              </a:rPr>
              <a:t>okn</a:t>
            </a:r>
            <a:r>
              <a:rPr lang="pl-PL" sz="2400" dirty="0" smtClean="0">
                <a:latin typeface="Times New Roman" pitchFamily="18" charset="0"/>
                <a:cs typeface="Times New Roman" pitchFamily="18" charset="0"/>
              </a:rPr>
              <a:t>a mają bardzo duży wpływ strat ciepła w budynku. Straty                         te spowodowane przez okna mogą znacznie przekraczać wielkość strat spowodowanych np.: niedostateczną izolacyjnością ścian. Na wielkość tych strat w istotnym stopniu mają wpływ: konstrukcja okna, jakość materiałów         ich wykonania, i przede wszystkim jokość ich zamontowania.</a:t>
            </a:r>
            <a:r>
              <a:rPr lang="pl-PL" sz="2400"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Również dużym miejscem strat ciepła są drzwi. Ponieważ,              są przegrodą o mniejszej grubości niż ściana zewnętrzna              a to z kolei utrudnia ich  skuteczne zaizolowanie. Istotne jest aby zwrócić uwagę na stan uszczelek oraz poprawność osadzenia i na właściwości termiczne metalowej ramy,                 na której drzwi są osadzone.</a:t>
            </a:r>
            <a:endParaRPr lang="pl-PL" sz="2400" dirty="0">
              <a:latin typeface="Times New Roman" pitchFamily="18" charset="0"/>
              <a:cs typeface="Times New Roman" pitchFamily="18" charset="0"/>
            </a:endParaRPr>
          </a:p>
          <a:p>
            <a:endParaRPr lang="pl-PL" dirty="0" smtClean="0"/>
          </a:p>
          <a:p>
            <a:endParaRPr lang="pl-PL" dirty="0" smtClean="0"/>
          </a:p>
          <a:p>
            <a:endParaRPr lang="pl-PL" dirty="0" smtClean="0"/>
          </a:p>
          <a:p>
            <a:pPr algn="ctr"/>
            <a:endParaRPr lang="pl-PL" sz="9600"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260648"/>
            <a:ext cx="8233729" cy="584775"/>
          </a:xfrm>
          <a:prstGeom prst="rect">
            <a:avLst/>
          </a:prstGeom>
        </p:spPr>
        <p:txBody>
          <a:bodyPr wrap="none">
            <a:spAutoFit/>
          </a:bodyPr>
          <a:lstStyle/>
          <a:p>
            <a:r>
              <a:rPr lang="pl-PL" sz="3200" b="1" dirty="0" smtClean="0">
                <a:latin typeface="Times New Roman" pitchFamily="18" charset="0"/>
                <a:cs typeface="Times New Roman" pitchFamily="18" charset="0"/>
              </a:rPr>
              <a:t>8. DOKUMENTACJA </a:t>
            </a:r>
            <a:r>
              <a:rPr lang="pl-PL" sz="3200" b="1" dirty="0">
                <a:latin typeface="Times New Roman" pitchFamily="18" charset="0"/>
                <a:cs typeface="Times New Roman" pitchFamily="18" charset="0"/>
              </a:rPr>
              <a:t>TERMOGRAFICZNA</a:t>
            </a:r>
            <a:endParaRPr lang="pl-PL" sz="3200" dirty="0">
              <a:latin typeface="Times New Roman" pitchFamily="18" charset="0"/>
              <a:cs typeface="Times New Roman" pitchFamily="18" charset="0"/>
            </a:endParaRPr>
          </a:p>
        </p:txBody>
      </p:sp>
      <p:sp>
        <p:nvSpPr>
          <p:cNvPr id="3" name="Prostokąt 2"/>
          <p:cNvSpPr/>
          <p:nvPr/>
        </p:nvSpPr>
        <p:spPr>
          <a:xfrm>
            <a:off x="323528" y="836712"/>
            <a:ext cx="8136904" cy="3170099"/>
          </a:xfrm>
          <a:prstGeom prst="rect">
            <a:avLst/>
          </a:prstGeom>
        </p:spPr>
        <p:txBody>
          <a:bodyPr wrap="square">
            <a:spAutoFit/>
          </a:bodyPr>
          <a:lstStyle/>
          <a:p>
            <a:pPr algn="just"/>
            <a:r>
              <a:rPr lang="pl-PL" dirty="0" smtClean="0"/>
              <a:t>	</a:t>
            </a:r>
            <a:r>
              <a:rPr lang="pl-PL" sz="2000" dirty="0" smtClean="0">
                <a:latin typeface="Times New Roman" pitchFamily="18" charset="0"/>
                <a:cs typeface="Times New Roman" pitchFamily="18" charset="0"/>
              </a:rPr>
              <a:t>Wyniki </a:t>
            </a:r>
            <a:r>
              <a:rPr lang="pl-PL" sz="2000" dirty="0">
                <a:latin typeface="Times New Roman" pitchFamily="18" charset="0"/>
                <a:cs typeface="Times New Roman" pitchFamily="18" charset="0"/>
              </a:rPr>
              <a:t>badań przedstawiono na załączonych termogramach </a:t>
            </a:r>
            <a:r>
              <a:rPr lang="pl-PL" sz="2000" dirty="0" smtClean="0">
                <a:latin typeface="Times New Roman" pitchFamily="18" charset="0"/>
                <a:cs typeface="Times New Roman" pitchFamily="18" charset="0"/>
              </a:rPr>
              <a:t>barwnych (ilościowych) Dla </a:t>
            </a:r>
            <a:r>
              <a:rPr lang="pl-PL" sz="2000" dirty="0">
                <a:latin typeface="Times New Roman" pitchFamily="18" charset="0"/>
                <a:cs typeface="Times New Roman" pitchFamily="18" charset="0"/>
              </a:rPr>
              <a:t>ułatwienia identyfikacji obrazy termowizyjne zestawione </a:t>
            </a:r>
            <a:r>
              <a:rPr lang="pl-PL" sz="2000" dirty="0" smtClean="0">
                <a:latin typeface="Times New Roman" pitchFamily="18" charset="0"/>
                <a:cs typeface="Times New Roman" pitchFamily="18" charset="0"/>
              </a:rPr>
              <a:t>są z fotografią </a:t>
            </a:r>
            <a:r>
              <a:rPr lang="pl-PL" sz="2000" dirty="0">
                <a:latin typeface="Times New Roman" pitchFamily="18" charset="0"/>
                <a:cs typeface="Times New Roman" pitchFamily="18" charset="0"/>
              </a:rPr>
              <a:t>miejsca wykonania – jak na </a:t>
            </a:r>
            <a:r>
              <a:rPr lang="pl-PL" sz="2000" dirty="0" smtClean="0">
                <a:latin typeface="Times New Roman" pitchFamily="18" charset="0"/>
                <a:cs typeface="Times New Roman" pitchFamily="18" charset="0"/>
              </a:rPr>
              <a:t>rys. nr 1.</a:t>
            </a:r>
            <a:endParaRPr lang="pl-PL" sz="2000" dirty="0">
              <a:latin typeface="Times New Roman" pitchFamily="18" charset="0"/>
              <a:cs typeface="Times New Roman" pitchFamily="18" charset="0"/>
            </a:endParaRPr>
          </a:p>
          <a:p>
            <a:pPr algn="just"/>
            <a:r>
              <a:rPr lang="pl-PL" sz="2000" dirty="0" smtClean="0">
                <a:latin typeface="Times New Roman" pitchFamily="18" charset="0"/>
                <a:cs typeface="Times New Roman" pitchFamily="18" charset="0"/>
              </a:rPr>
              <a:t>	Termogramy </a:t>
            </a:r>
            <a:r>
              <a:rPr lang="pl-PL" sz="2000" dirty="0">
                <a:latin typeface="Times New Roman" pitchFamily="18" charset="0"/>
                <a:cs typeface="Times New Roman" pitchFamily="18" charset="0"/>
              </a:rPr>
              <a:t>barwne przedstawiają rozkłady ilościowe temperatur </a:t>
            </a:r>
            <a:r>
              <a:rPr lang="pl-PL" sz="2000" dirty="0" smtClean="0">
                <a:latin typeface="Times New Roman" pitchFamily="18" charset="0"/>
                <a:cs typeface="Times New Roman" pitchFamily="18" charset="0"/>
              </a:rPr>
              <a:t> </a:t>
            </a:r>
            <a:r>
              <a:rPr lang="pl-PL" sz="2000" dirty="0" smtClean="0">
                <a:latin typeface="Times New Roman" pitchFamily="18" charset="0"/>
                <a:cs typeface="Times New Roman" pitchFamily="18" charset="0"/>
              </a:rPr>
              <a:t>  w </a:t>
            </a:r>
            <a:r>
              <a:rPr lang="pl-PL" sz="2000" dirty="0" smtClean="0">
                <a:latin typeface="Times New Roman" pitchFamily="18" charset="0"/>
                <a:cs typeface="Times New Roman" pitchFamily="18" charset="0"/>
              </a:rPr>
              <a:t>postaci barwnych </a:t>
            </a:r>
            <a:r>
              <a:rPr lang="pl-PL" sz="2000" dirty="0">
                <a:latin typeface="Times New Roman" pitchFamily="18" charset="0"/>
                <a:cs typeface="Times New Roman" pitchFamily="18" charset="0"/>
              </a:rPr>
              <a:t>izoterm, z których </a:t>
            </a:r>
            <a:r>
              <a:rPr lang="pl-PL" sz="2000" dirty="0" smtClean="0">
                <a:latin typeface="Times New Roman" pitchFamily="18" charset="0"/>
                <a:cs typeface="Times New Roman" pitchFamily="18" charset="0"/>
              </a:rPr>
              <a:t>każda </a:t>
            </a:r>
            <a:r>
              <a:rPr lang="pl-PL" sz="2000" dirty="0">
                <a:latin typeface="Times New Roman" pitchFamily="18" charset="0"/>
                <a:cs typeface="Times New Roman" pitchFamily="18" charset="0"/>
              </a:rPr>
              <a:t>przedstawia pewien przedział </a:t>
            </a:r>
            <a:r>
              <a:rPr lang="pl-PL" sz="2000" dirty="0" smtClean="0">
                <a:latin typeface="Times New Roman" pitchFamily="18" charset="0"/>
                <a:cs typeface="Times New Roman" pitchFamily="18" charset="0"/>
              </a:rPr>
              <a:t>temperatury. Na </a:t>
            </a:r>
            <a:r>
              <a:rPr lang="pl-PL" sz="2000" dirty="0">
                <a:latin typeface="Times New Roman" pitchFamily="18" charset="0"/>
                <a:cs typeface="Times New Roman" pitchFamily="18" charset="0"/>
              </a:rPr>
              <a:t>termogramach podano </a:t>
            </a:r>
            <a:r>
              <a:rPr lang="pl-PL" sz="2000" dirty="0" smtClean="0">
                <a:latin typeface="Times New Roman" pitchFamily="18" charset="0"/>
                <a:cs typeface="Times New Roman" pitchFamily="18" charset="0"/>
              </a:rPr>
              <a:t>wartości temperatury </a:t>
            </a:r>
            <a:r>
              <a:rPr lang="pl-PL" sz="2000" dirty="0">
                <a:latin typeface="Times New Roman" pitchFamily="18" charset="0"/>
                <a:cs typeface="Times New Roman" pitchFamily="18" charset="0"/>
              </a:rPr>
              <a:t>w kilku wybranych </a:t>
            </a:r>
            <a:r>
              <a:rPr lang="pl-PL" sz="2000" dirty="0" smtClean="0">
                <a:latin typeface="Times New Roman" pitchFamily="18" charset="0"/>
                <a:cs typeface="Times New Roman" pitchFamily="18" charset="0"/>
              </a:rPr>
              <a:t>punktach, zaznaczonych </a:t>
            </a:r>
            <a:r>
              <a:rPr lang="pl-PL" sz="2000" dirty="0">
                <a:latin typeface="Times New Roman" pitchFamily="18" charset="0"/>
                <a:cs typeface="Times New Roman" pitchFamily="18" charset="0"/>
              </a:rPr>
              <a:t>na </a:t>
            </a:r>
            <a:r>
              <a:rPr lang="pl-PL" sz="2000" dirty="0" smtClean="0">
                <a:latin typeface="Times New Roman" pitchFamily="18" charset="0"/>
                <a:cs typeface="Times New Roman" pitchFamily="18" charset="0"/>
              </a:rPr>
              <a:t>odpowiednich termogramach.                 Dla tych obszarów </a:t>
            </a:r>
            <a:r>
              <a:rPr lang="pl-PL" sz="2000" dirty="0">
                <a:latin typeface="Times New Roman" pitchFamily="18" charset="0"/>
                <a:cs typeface="Times New Roman" pitchFamily="18" charset="0"/>
              </a:rPr>
              <a:t>wyznaczono wartości :</a:t>
            </a:r>
          </a:p>
          <a:p>
            <a:pPr algn="just">
              <a:buFont typeface="Wingdings" pitchFamily="2" charset="2"/>
              <a:buChar char="Ø"/>
            </a:pPr>
            <a:r>
              <a:rPr lang="pl-PL" sz="2000" dirty="0" smtClean="0">
                <a:latin typeface="Times New Roman" pitchFamily="18" charset="0"/>
                <a:cs typeface="Times New Roman" pitchFamily="18" charset="0"/>
              </a:rPr>
              <a:t>ekstremalne</a:t>
            </a:r>
            <a:r>
              <a:rPr lang="pl-PL" sz="2000" dirty="0">
                <a:latin typeface="Times New Roman" pitchFamily="18" charset="0"/>
                <a:cs typeface="Times New Roman" pitchFamily="18" charset="0"/>
              </a:rPr>
              <a:t>, tj. minimalne i maksymalne wartości </a:t>
            </a:r>
            <a:r>
              <a:rPr lang="pl-PL" sz="2000" dirty="0" smtClean="0">
                <a:latin typeface="Times New Roman" pitchFamily="18" charset="0"/>
                <a:cs typeface="Times New Roman" pitchFamily="18" charset="0"/>
              </a:rPr>
              <a:t>temperatur,</a:t>
            </a:r>
            <a:endParaRPr lang="pl-PL" sz="2000" dirty="0">
              <a:latin typeface="Times New Roman" pitchFamily="18" charset="0"/>
              <a:cs typeface="Times New Roman" pitchFamily="18" charset="0"/>
            </a:endParaRPr>
          </a:p>
          <a:p>
            <a:pPr algn="just">
              <a:buFont typeface="Wingdings" pitchFamily="2" charset="2"/>
              <a:buChar char="Ø"/>
            </a:pPr>
            <a:r>
              <a:rPr lang="pl-PL" sz="2000" dirty="0" smtClean="0">
                <a:latin typeface="Times New Roman" pitchFamily="18" charset="0"/>
                <a:cs typeface="Times New Roman" pitchFamily="18" charset="0"/>
              </a:rPr>
              <a:t>statystyczne</a:t>
            </a:r>
            <a:r>
              <a:rPr lang="pl-PL" sz="2000" dirty="0">
                <a:latin typeface="Times New Roman" pitchFamily="18" charset="0"/>
                <a:cs typeface="Times New Roman" pitchFamily="18" charset="0"/>
              </a:rPr>
              <a:t>, tj. średnie </a:t>
            </a:r>
            <a:r>
              <a:rPr lang="pl-PL" sz="2000" dirty="0" smtClean="0">
                <a:latin typeface="Times New Roman" pitchFamily="18" charset="0"/>
                <a:cs typeface="Times New Roman" pitchFamily="18" charset="0"/>
              </a:rPr>
              <a:t>ważone </a:t>
            </a:r>
            <a:r>
              <a:rPr lang="pl-PL" sz="2000" dirty="0">
                <a:latin typeface="Times New Roman" pitchFamily="18" charset="0"/>
                <a:cs typeface="Times New Roman" pitchFamily="18" charset="0"/>
              </a:rPr>
              <a:t>wartości </a:t>
            </a:r>
            <a:r>
              <a:rPr lang="pl-PL" sz="2000" dirty="0" smtClean="0">
                <a:latin typeface="Times New Roman" pitchFamily="18" charset="0"/>
                <a:cs typeface="Times New Roman" pitchFamily="18" charset="0"/>
              </a:rPr>
              <a:t>temperatury.</a:t>
            </a:r>
            <a:endParaRPr lang="pl-PL" sz="2000" dirty="0">
              <a:latin typeface="Times New Roman" pitchFamily="18" charset="0"/>
              <a:cs typeface="Times New Roman" pitchFamily="18" charset="0"/>
            </a:endParaRPr>
          </a:p>
        </p:txBody>
      </p:sp>
      <p:sp>
        <p:nvSpPr>
          <p:cNvPr id="4" name="Prostokąt 3"/>
          <p:cNvSpPr/>
          <p:nvPr/>
        </p:nvSpPr>
        <p:spPr>
          <a:xfrm>
            <a:off x="4211960" y="5733256"/>
            <a:ext cx="4572000" cy="646331"/>
          </a:xfrm>
          <a:prstGeom prst="rect">
            <a:avLst/>
          </a:prstGeom>
        </p:spPr>
        <p:txBody>
          <a:bodyPr>
            <a:spAutoFit/>
          </a:bodyPr>
          <a:lstStyle/>
          <a:p>
            <a:r>
              <a:rPr lang="pl-PL" b="1" i="1" dirty="0" smtClean="0"/>
              <a:t>Rys</a:t>
            </a:r>
            <a:r>
              <a:rPr lang="pl-PL" b="1" i="1" dirty="0"/>
              <a:t>. nr </a:t>
            </a:r>
            <a:r>
              <a:rPr lang="pl-PL" b="1" i="1" dirty="0" smtClean="0"/>
              <a:t>1. </a:t>
            </a:r>
            <a:r>
              <a:rPr lang="pl-PL" b="1" i="1" dirty="0"/>
              <a:t>Układ termogramu - termogram ilościowy.</a:t>
            </a:r>
            <a:endParaRPr lang="pl-PL" dirty="0"/>
          </a:p>
        </p:txBody>
      </p:sp>
      <p:pic>
        <p:nvPicPr>
          <p:cNvPr id="5" name="Obraz 4" descr="IR_0062.jpg"/>
          <p:cNvPicPr>
            <a:picLocks noChangeAspect="1"/>
          </p:cNvPicPr>
          <p:nvPr/>
        </p:nvPicPr>
        <p:blipFill>
          <a:blip r:embed="rId2" cstate="print"/>
          <a:stretch>
            <a:fillRect/>
          </a:stretch>
        </p:blipFill>
        <p:spPr>
          <a:xfrm>
            <a:off x="467544" y="3933056"/>
            <a:ext cx="3240360" cy="2708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IR_0061.jpg"/>
          <p:cNvPicPr>
            <a:picLocks noChangeAspect="1"/>
          </p:cNvPicPr>
          <p:nvPr/>
        </p:nvPicPr>
        <p:blipFill>
          <a:blip r:embed="rId3" cstate="print"/>
          <a:stretch>
            <a:fillRect/>
          </a:stretch>
        </p:blipFill>
        <p:spPr>
          <a:xfrm>
            <a:off x="251520" y="188640"/>
            <a:ext cx="4176464" cy="2808312"/>
          </a:xfrm>
          <a:prstGeom prst="rect">
            <a:avLst/>
          </a:prstGeom>
        </p:spPr>
      </p:pic>
      <p:pic>
        <p:nvPicPr>
          <p:cNvPr id="3" name="Obraz 2" descr="IR_0063.jpg"/>
          <p:cNvPicPr>
            <a:picLocks noChangeAspect="1"/>
          </p:cNvPicPr>
          <p:nvPr/>
        </p:nvPicPr>
        <p:blipFill>
          <a:blip r:embed="rId4" cstate="print"/>
          <a:stretch>
            <a:fillRect/>
          </a:stretch>
        </p:blipFill>
        <p:spPr>
          <a:xfrm>
            <a:off x="251520" y="3789040"/>
            <a:ext cx="4176464" cy="2880320"/>
          </a:xfrm>
          <a:prstGeom prst="rect">
            <a:avLst/>
          </a:prstGeom>
        </p:spPr>
      </p:pic>
      <p:pic>
        <p:nvPicPr>
          <p:cNvPr id="4" name="Obraz 3" descr="IMG_20130226_112532.jpg"/>
          <p:cNvPicPr>
            <a:picLocks noChangeAspect="1"/>
          </p:cNvPicPr>
          <p:nvPr/>
        </p:nvPicPr>
        <p:blipFill>
          <a:blip r:embed="rId5" cstate="print"/>
          <a:srcRect t="2564" b="12820"/>
          <a:stretch>
            <a:fillRect/>
          </a:stretch>
        </p:blipFill>
        <p:spPr>
          <a:xfrm>
            <a:off x="4499992" y="188640"/>
            <a:ext cx="4248472" cy="2808312"/>
          </a:xfrm>
          <a:prstGeom prst="rect">
            <a:avLst/>
          </a:prstGeom>
        </p:spPr>
      </p:pic>
      <p:pic>
        <p:nvPicPr>
          <p:cNvPr id="5" name="Obraz 4" descr="IMG_20130226_112757.jpg"/>
          <p:cNvPicPr>
            <a:picLocks noChangeAspect="1"/>
          </p:cNvPicPr>
          <p:nvPr/>
        </p:nvPicPr>
        <p:blipFill>
          <a:blip r:embed="rId6" cstate="print"/>
          <a:srcRect r="8621" b="20513"/>
          <a:stretch>
            <a:fillRect/>
          </a:stretch>
        </p:blipFill>
        <p:spPr>
          <a:xfrm>
            <a:off x="4572000" y="3789039"/>
            <a:ext cx="4176464" cy="2808313"/>
          </a:xfrm>
          <a:prstGeom prst="rect">
            <a:avLst/>
          </a:prstGeom>
        </p:spPr>
      </p:pic>
      <p:sp>
        <p:nvSpPr>
          <p:cNvPr id="10" name="pole tekstowe 9"/>
          <p:cNvSpPr txBox="1"/>
          <p:nvPr/>
        </p:nvSpPr>
        <p:spPr>
          <a:xfrm>
            <a:off x="323528" y="2996952"/>
            <a:ext cx="7919156" cy="830997"/>
          </a:xfrm>
          <a:prstGeom prst="rect">
            <a:avLst/>
          </a:prstGeom>
          <a:noFill/>
        </p:spPr>
        <p:txBody>
          <a:bodyPr wrap="none" rtlCol="0">
            <a:spAutoFit/>
          </a:bodyPr>
          <a:lstStyle/>
          <a:p>
            <a:r>
              <a:rPr lang="pl-PL" sz="2400" dirty="0" smtClean="0"/>
              <a:t>      Zdjęcia z kamery termowizyjnej oraz widok poszczególnych</a:t>
            </a:r>
          </a:p>
          <a:p>
            <a:r>
              <a:rPr lang="pl-PL" sz="2400" dirty="0" smtClean="0"/>
              <a:t>         		elementów badanego budynku</a:t>
            </a:r>
            <a:endParaRPr lang="pl-PL" sz="2400" dirty="0"/>
          </a:p>
        </p:txBody>
      </p:sp>
      <p:cxnSp>
        <p:nvCxnSpPr>
          <p:cNvPr id="7" name="Łącznik prosty ze strzałką 6"/>
          <p:cNvCxnSpPr/>
          <p:nvPr/>
        </p:nvCxnSpPr>
        <p:spPr>
          <a:xfrm>
            <a:off x="1907704" y="5589240"/>
            <a:ext cx="720080"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804248" y="5373216"/>
            <a:ext cx="720080" cy="3600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2195736" y="836712"/>
            <a:ext cx="720080"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6156176" y="548680"/>
            <a:ext cx="720080" cy="3600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IMG_20130226_113320.jpg"/>
          <p:cNvPicPr>
            <a:picLocks noChangeAspect="1"/>
          </p:cNvPicPr>
          <p:nvPr/>
        </p:nvPicPr>
        <p:blipFill>
          <a:blip r:embed="rId2" cstate="print"/>
          <a:srcRect t="9847" r="9579" b="16297"/>
          <a:stretch>
            <a:fillRect/>
          </a:stretch>
        </p:blipFill>
        <p:spPr>
          <a:xfrm>
            <a:off x="251520" y="188640"/>
            <a:ext cx="4176464" cy="2808312"/>
          </a:xfrm>
          <a:prstGeom prst="rect">
            <a:avLst/>
          </a:prstGeom>
        </p:spPr>
      </p:pic>
      <p:pic>
        <p:nvPicPr>
          <p:cNvPr id="3" name="Obraz 2" descr="IMG_20130226_113309.jpg"/>
          <p:cNvPicPr>
            <a:picLocks noChangeAspect="1"/>
          </p:cNvPicPr>
          <p:nvPr/>
        </p:nvPicPr>
        <p:blipFill>
          <a:blip r:embed="rId3" cstate="print"/>
          <a:srcRect r="15517" b="17141"/>
          <a:stretch>
            <a:fillRect/>
          </a:stretch>
        </p:blipFill>
        <p:spPr>
          <a:xfrm>
            <a:off x="179512" y="3789040"/>
            <a:ext cx="4176464" cy="2880320"/>
          </a:xfrm>
          <a:prstGeom prst="rect">
            <a:avLst/>
          </a:prstGeom>
        </p:spPr>
      </p:pic>
      <p:pic>
        <p:nvPicPr>
          <p:cNvPr id="4" name="Obraz 3" descr="IR_0084.jpg"/>
          <p:cNvPicPr>
            <a:picLocks noChangeAspect="1"/>
          </p:cNvPicPr>
          <p:nvPr/>
        </p:nvPicPr>
        <p:blipFill>
          <a:blip r:embed="rId4" cstate="print"/>
          <a:stretch>
            <a:fillRect/>
          </a:stretch>
        </p:blipFill>
        <p:spPr>
          <a:xfrm>
            <a:off x="4499992" y="188640"/>
            <a:ext cx="4320480" cy="2808312"/>
          </a:xfrm>
          <a:prstGeom prst="rect">
            <a:avLst/>
          </a:prstGeom>
        </p:spPr>
      </p:pic>
      <p:pic>
        <p:nvPicPr>
          <p:cNvPr id="5" name="Obraz 4" descr="IR_0082.jpg"/>
          <p:cNvPicPr>
            <a:picLocks noChangeAspect="1"/>
          </p:cNvPicPr>
          <p:nvPr/>
        </p:nvPicPr>
        <p:blipFill>
          <a:blip r:embed="rId5" cstate="print"/>
          <a:stretch>
            <a:fillRect/>
          </a:stretch>
        </p:blipFill>
        <p:spPr>
          <a:xfrm>
            <a:off x="4499992" y="3789040"/>
            <a:ext cx="4320480" cy="2852936"/>
          </a:xfrm>
          <a:prstGeom prst="rect">
            <a:avLst/>
          </a:prstGeom>
        </p:spPr>
      </p:pic>
      <p:sp>
        <p:nvSpPr>
          <p:cNvPr id="6" name="pole tekstowe 5"/>
          <p:cNvSpPr txBox="1"/>
          <p:nvPr/>
        </p:nvSpPr>
        <p:spPr>
          <a:xfrm>
            <a:off x="0" y="2996952"/>
            <a:ext cx="9144000" cy="830997"/>
          </a:xfrm>
          <a:prstGeom prst="rect">
            <a:avLst/>
          </a:prstGeom>
          <a:noFill/>
        </p:spPr>
        <p:txBody>
          <a:bodyPr wrap="square" rtlCol="0">
            <a:spAutoFit/>
          </a:bodyPr>
          <a:lstStyle/>
          <a:p>
            <a:r>
              <a:rPr lang="pl-PL" dirty="0" smtClean="0"/>
              <a:t>             </a:t>
            </a:r>
            <a:r>
              <a:rPr lang="pl-PL" sz="2400" dirty="0" smtClean="0"/>
              <a:t>Zdjęcia z kamery termowizyjnej oraz widok poszczególnych                 		elementów badanego budynku</a:t>
            </a:r>
          </a:p>
        </p:txBody>
      </p:sp>
      <p:cxnSp>
        <p:nvCxnSpPr>
          <p:cNvPr id="8" name="Łącznik prosty ze strzałką 7"/>
          <p:cNvCxnSpPr/>
          <p:nvPr/>
        </p:nvCxnSpPr>
        <p:spPr>
          <a:xfrm>
            <a:off x="6948264" y="5229200"/>
            <a:ext cx="720080"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5796136" y="1484784"/>
            <a:ext cx="720080"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1907704" y="908720"/>
            <a:ext cx="720080" cy="3600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2267744" y="4869160"/>
            <a:ext cx="720080" cy="3600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IMG_20130226_112907.jpg"/>
          <p:cNvPicPr>
            <a:picLocks noChangeAspect="1"/>
          </p:cNvPicPr>
          <p:nvPr/>
        </p:nvPicPr>
        <p:blipFill>
          <a:blip r:embed="rId2" cstate="print"/>
          <a:stretch>
            <a:fillRect/>
          </a:stretch>
        </p:blipFill>
        <p:spPr>
          <a:xfrm>
            <a:off x="179512" y="332656"/>
            <a:ext cx="4824536" cy="2920476"/>
          </a:xfrm>
          <a:prstGeom prst="rect">
            <a:avLst/>
          </a:prstGeom>
          <a:ln>
            <a:noFill/>
          </a:ln>
          <a:effectLst>
            <a:softEdge rad="112500"/>
          </a:effectLst>
        </p:spPr>
      </p:pic>
      <p:pic>
        <p:nvPicPr>
          <p:cNvPr id="3" name="Obraz 2" descr="IMG_20130226_112854.jpg"/>
          <p:cNvPicPr>
            <a:picLocks noChangeAspect="1"/>
          </p:cNvPicPr>
          <p:nvPr/>
        </p:nvPicPr>
        <p:blipFill>
          <a:blip r:embed="rId3" cstate="print"/>
          <a:stretch>
            <a:fillRect/>
          </a:stretch>
        </p:blipFill>
        <p:spPr>
          <a:xfrm>
            <a:off x="251520" y="3573016"/>
            <a:ext cx="4032448" cy="3096344"/>
          </a:xfrm>
          <a:prstGeom prst="rect">
            <a:avLst/>
          </a:prstGeom>
        </p:spPr>
      </p:pic>
      <p:pic>
        <p:nvPicPr>
          <p:cNvPr id="4" name="Obraz 3" descr="IMG_20130226_112937.jpg"/>
          <p:cNvPicPr>
            <a:picLocks noChangeAspect="1"/>
          </p:cNvPicPr>
          <p:nvPr/>
        </p:nvPicPr>
        <p:blipFill>
          <a:blip r:embed="rId4" cstate="print"/>
          <a:stretch>
            <a:fillRect/>
          </a:stretch>
        </p:blipFill>
        <p:spPr>
          <a:xfrm>
            <a:off x="4572001" y="3573016"/>
            <a:ext cx="4224468" cy="3024336"/>
          </a:xfrm>
          <a:prstGeom prst="rect">
            <a:avLst/>
          </a:prstGeom>
        </p:spPr>
      </p:pic>
      <p:sp>
        <p:nvSpPr>
          <p:cNvPr id="7" name="pole tekstowe 6"/>
          <p:cNvSpPr txBox="1"/>
          <p:nvPr/>
        </p:nvSpPr>
        <p:spPr>
          <a:xfrm>
            <a:off x="0" y="3140968"/>
            <a:ext cx="9144000" cy="369332"/>
          </a:xfrm>
          <a:prstGeom prst="rect">
            <a:avLst/>
          </a:prstGeom>
          <a:noFill/>
        </p:spPr>
        <p:txBody>
          <a:bodyPr wrap="square" rtlCol="0">
            <a:spAutoFit/>
          </a:bodyPr>
          <a:lstStyle/>
          <a:p>
            <a:pPr algn="ctr"/>
            <a:r>
              <a:rPr lang="pl-PL" dirty="0" smtClean="0"/>
              <a:t>Zdjęcia przedstawiające uczniów podczas pozyskiwania dokumentacji z kamerą termowizyjną</a:t>
            </a:r>
            <a:endParaRPr lang="pl-PL" dirty="0"/>
          </a:p>
        </p:txBody>
      </p:sp>
      <p:pic>
        <p:nvPicPr>
          <p:cNvPr id="2050" name="Picture 2" descr="F:\termowizja\Camera\IMG_20130226_113628.jpg"/>
          <p:cNvPicPr>
            <a:picLocks noChangeAspect="1" noChangeArrowheads="1"/>
          </p:cNvPicPr>
          <p:nvPr/>
        </p:nvPicPr>
        <p:blipFill>
          <a:blip r:embed="rId5" cstate="print"/>
          <a:srcRect t="14647" r="38209" b="10289"/>
          <a:stretch>
            <a:fillRect/>
          </a:stretch>
        </p:blipFill>
        <p:spPr bwMode="auto">
          <a:xfrm>
            <a:off x="5076056" y="188640"/>
            <a:ext cx="3744416" cy="29523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ermowizja\Camera\IMG_20130226_113419.jpg"/>
          <p:cNvPicPr>
            <a:picLocks noChangeAspect="1" noChangeArrowheads="1"/>
          </p:cNvPicPr>
          <p:nvPr/>
        </p:nvPicPr>
        <p:blipFill>
          <a:blip r:embed="rId2" cstate="print"/>
          <a:srcRect/>
          <a:stretch>
            <a:fillRect/>
          </a:stretch>
        </p:blipFill>
        <p:spPr bwMode="auto">
          <a:xfrm>
            <a:off x="323528" y="188640"/>
            <a:ext cx="4128459" cy="3096344"/>
          </a:xfrm>
          <a:prstGeom prst="rect">
            <a:avLst/>
          </a:prstGeom>
          <a:noFill/>
        </p:spPr>
      </p:pic>
      <p:sp>
        <p:nvSpPr>
          <p:cNvPr id="3" name="Prostokąt 2"/>
          <p:cNvSpPr/>
          <p:nvPr/>
        </p:nvSpPr>
        <p:spPr>
          <a:xfrm>
            <a:off x="0" y="6309320"/>
            <a:ext cx="8964488" cy="369332"/>
          </a:xfrm>
          <a:prstGeom prst="rect">
            <a:avLst/>
          </a:prstGeom>
        </p:spPr>
        <p:txBody>
          <a:bodyPr wrap="square">
            <a:spAutoFit/>
          </a:bodyPr>
          <a:lstStyle/>
          <a:p>
            <a:pPr algn="ctr"/>
            <a:r>
              <a:rPr lang="pl-PL" dirty="0" smtClean="0"/>
              <a:t>Zdjęcia przedstawiające uczniów podczas pozyskiwania dokumentacji z kamerą termowizyjną</a:t>
            </a:r>
            <a:endParaRPr lang="pl-PL" dirty="0"/>
          </a:p>
        </p:txBody>
      </p:sp>
      <p:pic>
        <p:nvPicPr>
          <p:cNvPr id="4099" name="Picture 3" descr="F:\termowizja\Camera\IMG_20130226_113542.jpg"/>
          <p:cNvPicPr>
            <a:picLocks noChangeAspect="1" noChangeArrowheads="1"/>
          </p:cNvPicPr>
          <p:nvPr/>
        </p:nvPicPr>
        <p:blipFill>
          <a:blip r:embed="rId3" cstate="print"/>
          <a:srcRect/>
          <a:stretch>
            <a:fillRect/>
          </a:stretch>
        </p:blipFill>
        <p:spPr bwMode="auto">
          <a:xfrm>
            <a:off x="4427984" y="188640"/>
            <a:ext cx="4392488" cy="3207436"/>
          </a:xfrm>
          <a:prstGeom prst="rect">
            <a:avLst/>
          </a:prstGeom>
          <a:noFill/>
        </p:spPr>
      </p:pic>
      <p:pic>
        <p:nvPicPr>
          <p:cNvPr id="4103" name="Picture 7" descr="F:\termowizja\Camera\IMG_20130226_112824.jpg"/>
          <p:cNvPicPr>
            <a:picLocks noChangeAspect="1" noChangeArrowheads="1"/>
          </p:cNvPicPr>
          <p:nvPr/>
        </p:nvPicPr>
        <p:blipFill>
          <a:blip r:embed="rId4" cstate="print"/>
          <a:srcRect l="31100"/>
          <a:stretch>
            <a:fillRect/>
          </a:stretch>
        </p:blipFill>
        <p:spPr bwMode="auto">
          <a:xfrm>
            <a:off x="6012160" y="3284984"/>
            <a:ext cx="2808311" cy="3068960"/>
          </a:xfrm>
          <a:prstGeom prst="rect">
            <a:avLst/>
          </a:prstGeom>
          <a:noFill/>
        </p:spPr>
      </p:pic>
      <p:pic>
        <p:nvPicPr>
          <p:cNvPr id="4104" name="Picture 8" descr="F:\termowizja\Camera\IMG_20130226_112849.jpg"/>
          <p:cNvPicPr>
            <a:picLocks noChangeAspect="1" noChangeArrowheads="1"/>
          </p:cNvPicPr>
          <p:nvPr/>
        </p:nvPicPr>
        <p:blipFill>
          <a:blip r:embed="rId5" cstate="print"/>
          <a:srcRect l="25296" t="9116" r="16869"/>
          <a:stretch>
            <a:fillRect/>
          </a:stretch>
        </p:blipFill>
        <p:spPr bwMode="auto">
          <a:xfrm>
            <a:off x="323528" y="3284984"/>
            <a:ext cx="2664296" cy="3096344"/>
          </a:xfrm>
          <a:prstGeom prst="rect">
            <a:avLst/>
          </a:prstGeom>
          <a:noFill/>
        </p:spPr>
      </p:pic>
      <p:pic>
        <p:nvPicPr>
          <p:cNvPr id="1026" name="Picture 2" descr="F:\termowizja\ZD\DirA\IR_0073.jpg"/>
          <p:cNvPicPr>
            <a:picLocks noChangeAspect="1" noChangeArrowheads="1"/>
          </p:cNvPicPr>
          <p:nvPr/>
        </p:nvPicPr>
        <p:blipFill>
          <a:blip r:embed="rId6" cstate="print"/>
          <a:srcRect/>
          <a:stretch>
            <a:fillRect/>
          </a:stretch>
        </p:blipFill>
        <p:spPr bwMode="auto">
          <a:xfrm>
            <a:off x="2987824" y="3284984"/>
            <a:ext cx="3048000" cy="312000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IMG_20130226_115547.jpg"/>
          <p:cNvPicPr>
            <a:picLocks noChangeAspect="1"/>
          </p:cNvPicPr>
          <p:nvPr/>
        </p:nvPicPr>
        <p:blipFill>
          <a:blip r:embed="rId3" cstate="print"/>
          <a:stretch>
            <a:fillRect/>
          </a:stretch>
        </p:blipFill>
        <p:spPr>
          <a:xfrm>
            <a:off x="179512" y="188640"/>
            <a:ext cx="4176464" cy="2916324"/>
          </a:xfrm>
          <a:prstGeom prst="rect">
            <a:avLst/>
          </a:prstGeom>
        </p:spPr>
      </p:pic>
      <p:pic>
        <p:nvPicPr>
          <p:cNvPr id="3" name="Obraz 2" descr="IMG_20130226_115553.jpg"/>
          <p:cNvPicPr>
            <a:picLocks noChangeAspect="1"/>
          </p:cNvPicPr>
          <p:nvPr/>
        </p:nvPicPr>
        <p:blipFill>
          <a:blip r:embed="rId4" cstate="print"/>
          <a:stretch>
            <a:fillRect/>
          </a:stretch>
        </p:blipFill>
        <p:spPr>
          <a:xfrm>
            <a:off x="179512" y="3645024"/>
            <a:ext cx="4176464" cy="3024335"/>
          </a:xfrm>
          <a:prstGeom prst="rect">
            <a:avLst/>
          </a:prstGeom>
        </p:spPr>
      </p:pic>
      <p:pic>
        <p:nvPicPr>
          <p:cNvPr id="4" name="Obraz 3" descr="IMG_20130226_115606.jpg"/>
          <p:cNvPicPr>
            <a:picLocks noChangeAspect="1"/>
          </p:cNvPicPr>
          <p:nvPr/>
        </p:nvPicPr>
        <p:blipFill>
          <a:blip r:embed="rId5" cstate="print"/>
          <a:stretch>
            <a:fillRect/>
          </a:stretch>
        </p:blipFill>
        <p:spPr>
          <a:xfrm>
            <a:off x="4499992" y="188640"/>
            <a:ext cx="4392488" cy="2916324"/>
          </a:xfrm>
          <a:prstGeom prst="rect">
            <a:avLst/>
          </a:prstGeom>
        </p:spPr>
      </p:pic>
      <p:pic>
        <p:nvPicPr>
          <p:cNvPr id="6" name="Obraz 5" descr="IMG_20130226_115622.jpg"/>
          <p:cNvPicPr>
            <a:picLocks noChangeAspect="1"/>
          </p:cNvPicPr>
          <p:nvPr/>
        </p:nvPicPr>
        <p:blipFill>
          <a:blip r:embed="rId6" cstate="print"/>
          <a:stretch>
            <a:fillRect/>
          </a:stretch>
        </p:blipFill>
        <p:spPr>
          <a:xfrm>
            <a:off x="4499992" y="3645024"/>
            <a:ext cx="4392488" cy="3024336"/>
          </a:xfrm>
          <a:prstGeom prst="rect">
            <a:avLst/>
          </a:prstGeom>
        </p:spPr>
      </p:pic>
      <p:sp>
        <p:nvSpPr>
          <p:cNvPr id="8" name="pole tekstowe 7"/>
          <p:cNvSpPr txBox="1"/>
          <p:nvPr/>
        </p:nvSpPr>
        <p:spPr>
          <a:xfrm>
            <a:off x="0" y="3140968"/>
            <a:ext cx="9144000" cy="369332"/>
          </a:xfrm>
          <a:prstGeom prst="rect">
            <a:avLst/>
          </a:prstGeom>
          <a:noFill/>
        </p:spPr>
        <p:txBody>
          <a:bodyPr wrap="square" rtlCol="0">
            <a:spAutoFit/>
          </a:bodyPr>
          <a:lstStyle/>
          <a:p>
            <a:pPr algn="ctr"/>
            <a:r>
              <a:rPr lang="pl-PL" dirty="0" smtClean="0"/>
              <a:t>Uczestnicy projektu podczas realizacji prezentacji </a:t>
            </a:r>
            <a:endParaRPr lang="pl-P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539552" y="1196752"/>
            <a:ext cx="7772400" cy="1470025"/>
          </a:xfrm>
        </p:spPr>
        <p:txBody>
          <a:bodyPr>
            <a:normAutofit/>
          </a:bodyPr>
          <a:lstStyle/>
          <a:p>
            <a:r>
              <a:rPr lang="pl-PL" sz="5400" dirty="0" smtClean="0">
                <a:solidFill>
                  <a:srgbClr val="FF0000"/>
                </a:solidFill>
                <a:latin typeface="Times New Roman" pitchFamily="18" charset="0"/>
                <a:cs typeface="Times New Roman" pitchFamily="18" charset="0"/>
              </a:rPr>
              <a:t>Dziękujemy za uwagę</a:t>
            </a:r>
            <a:endParaRPr lang="pl-PL" sz="5400" dirty="0">
              <a:solidFill>
                <a:srgbClr val="FF0000"/>
              </a:solidFill>
              <a:latin typeface="Times New Roman" pitchFamily="18" charset="0"/>
              <a:cs typeface="Times New Roman" pitchFamily="18" charset="0"/>
            </a:endParaRPr>
          </a:p>
        </p:txBody>
      </p:sp>
      <p:sp>
        <p:nvSpPr>
          <p:cNvPr id="5" name="Podtytuł 4"/>
          <p:cNvSpPr>
            <a:spLocks noGrp="1"/>
          </p:cNvSpPr>
          <p:nvPr>
            <p:ph type="subTitle" idx="1"/>
          </p:nvPr>
        </p:nvSpPr>
        <p:spPr>
          <a:xfrm>
            <a:off x="683568" y="2924944"/>
            <a:ext cx="7632848" cy="2664296"/>
          </a:xfrm>
        </p:spPr>
        <p:txBody>
          <a:bodyPr>
            <a:noAutofit/>
          </a:bodyPr>
          <a:lstStyle/>
          <a:p>
            <a:r>
              <a:rPr lang="pl-PL" sz="3600" b="1" dirty="0" smtClean="0">
                <a:solidFill>
                  <a:schemeClr val="tx2">
                    <a:lumMod val="75000"/>
                  </a:schemeClr>
                </a:solidFill>
                <a:latin typeface="Times New Roman" pitchFamily="18" charset="0"/>
                <a:cs typeface="Times New Roman" pitchFamily="18" charset="0"/>
              </a:rPr>
              <a:t>Prezentacja została przygotowania przez grupę uczniów ze szkoły Centrum Kształcenia Zawodowego        i Ustawicznego w Złotowie, Technikum nr 3 przy ul. 8 Marca 5, 77 – 400 Złotów </a:t>
            </a:r>
            <a:endParaRPr lang="pl-PL" sz="3600" b="1" dirty="0">
              <a:solidFill>
                <a:schemeClr val="tx2">
                  <a:lumMod val="7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31691" t="20705" r="24603" b="20706"/>
          <a:stretch>
            <a:fillRect/>
          </a:stretch>
        </p:blipFill>
        <p:spPr bwMode="auto">
          <a:xfrm>
            <a:off x="395536" y="260648"/>
            <a:ext cx="7992888" cy="61206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940966"/>
          </a:xfrm>
        </p:spPr>
        <p:txBody>
          <a:bodyPr>
            <a:normAutofit/>
          </a:bodyPr>
          <a:lstStyle/>
          <a:p>
            <a:r>
              <a:rPr lang="pl-PL" sz="3200" b="1" dirty="0" smtClean="0">
                <a:latin typeface="Times New Roman" pitchFamily="18" charset="0"/>
                <a:cs typeface="Times New Roman" pitchFamily="18" charset="0"/>
              </a:rPr>
              <a:t>SPIS TREŚCI</a:t>
            </a:r>
            <a:endParaRPr lang="pl-PL" sz="32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836712"/>
            <a:ext cx="8229600" cy="5688632"/>
          </a:xfrm>
        </p:spPr>
        <p:txBody>
          <a:bodyPr>
            <a:normAutofit/>
          </a:bodyPr>
          <a:lstStyle/>
          <a:p>
            <a:pPr>
              <a:buNone/>
            </a:pPr>
            <a:r>
              <a:rPr lang="pl-PL" sz="2200" dirty="0" smtClean="0">
                <a:latin typeface="Times New Roman" pitchFamily="18" charset="0"/>
                <a:cs typeface="Times New Roman" pitchFamily="18" charset="0"/>
              </a:rPr>
              <a:t>1. Początek termowizji</a:t>
            </a:r>
          </a:p>
          <a:p>
            <a:pPr>
              <a:buNone/>
            </a:pPr>
            <a:r>
              <a:rPr lang="pl-PL" sz="2200" dirty="0" smtClean="0">
                <a:latin typeface="Times New Roman" pitchFamily="18" charset="0"/>
                <a:cs typeface="Times New Roman" pitchFamily="18" charset="0"/>
              </a:rPr>
              <a:t>2. Termowizja</a:t>
            </a:r>
          </a:p>
          <a:p>
            <a:pPr>
              <a:buNone/>
            </a:pPr>
            <a:r>
              <a:rPr lang="pl-PL" sz="2200" dirty="0" smtClean="0">
                <a:latin typeface="Times New Roman" pitchFamily="18" charset="0"/>
                <a:cs typeface="Times New Roman" pitchFamily="18" charset="0"/>
              </a:rPr>
              <a:t>3. Przykładowe zastosowanie termografii</a:t>
            </a:r>
          </a:p>
          <a:p>
            <a:pPr>
              <a:buNone/>
            </a:pPr>
            <a:r>
              <a:rPr lang="pl-PL" sz="2200" dirty="0" smtClean="0">
                <a:latin typeface="Times New Roman" pitchFamily="18" charset="0"/>
                <a:cs typeface="Times New Roman" pitchFamily="18" charset="0"/>
              </a:rPr>
              <a:t>4. Termowizja - metodyka badań</a:t>
            </a:r>
          </a:p>
          <a:p>
            <a:pPr>
              <a:buNone/>
            </a:pPr>
            <a:r>
              <a:rPr lang="pl-PL" sz="2200" dirty="0" smtClean="0">
                <a:latin typeface="Times New Roman" pitchFamily="18" charset="0"/>
                <a:cs typeface="Times New Roman" pitchFamily="18" charset="0"/>
              </a:rPr>
              <a:t>5. Przedmiot opracowania</a:t>
            </a:r>
          </a:p>
          <a:p>
            <a:pPr>
              <a:buNone/>
            </a:pPr>
            <a:r>
              <a:rPr lang="pl-PL" sz="2200" dirty="0" smtClean="0">
                <a:latin typeface="Times New Roman" pitchFamily="18" charset="0"/>
                <a:cs typeface="Times New Roman" pitchFamily="18" charset="0"/>
              </a:rPr>
              <a:t>5.1. Cel i zakres opracowania</a:t>
            </a:r>
          </a:p>
          <a:p>
            <a:pPr>
              <a:buNone/>
            </a:pPr>
            <a:r>
              <a:rPr lang="pl-PL" sz="2200" dirty="0" smtClean="0">
                <a:latin typeface="Times New Roman" pitchFamily="18" charset="0"/>
                <a:cs typeface="Times New Roman" pitchFamily="18" charset="0"/>
              </a:rPr>
              <a:t>6. Charakterystyka budynku (właściwości zastosowanych materiałów,  przewidywane warunki klimatyczne w pomieszczeniu</a:t>
            </a:r>
          </a:p>
          <a:p>
            <a:pPr>
              <a:buNone/>
            </a:pPr>
            <a:r>
              <a:rPr lang="pl-PL" sz="2200" dirty="0" smtClean="0">
                <a:latin typeface="Times New Roman" pitchFamily="18" charset="0"/>
                <a:cs typeface="Times New Roman" pitchFamily="18" charset="0"/>
              </a:rPr>
              <a:t>	Właściwości termoizolacyjne przegrody - wartości </a:t>
            </a:r>
            <a:r>
              <a:rPr lang="pl-PL" sz="2200" dirty="0" err="1" smtClean="0">
                <a:latin typeface="Times New Roman" pitchFamily="18" charset="0"/>
                <a:cs typeface="Times New Roman" pitchFamily="18" charset="0"/>
              </a:rPr>
              <a:t>wsp</a:t>
            </a:r>
            <a:r>
              <a:rPr lang="pl-PL" sz="2200" dirty="0" smtClean="0">
                <a:latin typeface="Times New Roman" pitchFamily="18" charset="0"/>
                <a:cs typeface="Times New Roman" pitchFamily="18" charset="0"/>
              </a:rPr>
              <a:t>. U i R </a:t>
            </a:r>
          </a:p>
          <a:p>
            <a:pPr>
              <a:buNone/>
            </a:pPr>
            <a:r>
              <a:rPr lang="pl-PL" sz="2200" dirty="0" smtClean="0">
                <a:latin typeface="Times New Roman" pitchFamily="18" charset="0"/>
                <a:cs typeface="Times New Roman" pitchFamily="18" charset="0"/>
              </a:rPr>
              <a:t>	Wyniki obliczeń dla czynnika temperaturowego f(</a:t>
            </a:r>
            <a:r>
              <a:rPr lang="pl-PL" sz="2200" dirty="0" err="1" smtClean="0">
                <a:latin typeface="Times New Roman" pitchFamily="18" charset="0"/>
                <a:cs typeface="Times New Roman" pitchFamily="18" charset="0"/>
              </a:rPr>
              <a:t>Rsi</a:t>
            </a:r>
            <a:r>
              <a:rPr lang="pl-PL" sz="2200" dirty="0" smtClean="0">
                <a:latin typeface="Times New Roman" pitchFamily="18" charset="0"/>
                <a:cs typeface="Times New Roman" pitchFamily="18" charset="0"/>
              </a:rPr>
              <a:t>)</a:t>
            </a:r>
          </a:p>
          <a:p>
            <a:pPr>
              <a:buNone/>
            </a:pPr>
            <a:r>
              <a:rPr lang="pl-PL" sz="2200" dirty="0" smtClean="0">
                <a:latin typeface="Times New Roman" pitchFamily="18" charset="0"/>
                <a:cs typeface="Times New Roman" pitchFamily="18" charset="0"/>
              </a:rPr>
              <a:t>	Szczegółowe wyniki rozkładu temperatury i ciśnienia pary wodnej w przegrodzie dla wybranych miesięcy</a:t>
            </a:r>
          </a:p>
          <a:p>
            <a:pPr>
              <a:buNone/>
            </a:pPr>
            <a:r>
              <a:rPr lang="pl-PL" sz="2200" dirty="0" smtClean="0">
                <a:latin typeface="Times New Roman" pitchFamily="18" charset="0"/>
                <a:cs typeface="Times New Roman" pitchFamily="18" charset="0"/>
              </a:rPr>
              <a:t>7. Podsumowanie wyników</a:t>
            </a:r>
          </a:p>
          <a:p>
            <a:pPr marL="514350" indent="-514350">
              <a:buNone/>
            </a:pPr>
            <a:r>
              <a:rPr lang="pl-PL" sz="2200" dirty="0" smtClean="0">
                <a:latin typeface="Times New Roman" pitchFamily="18" charset="0"/>
                <a:cs typeface="Times New Roman" pitchFamily="18" charset="0"/>
              </a:rPr>
              <a:t>8. Dokumentacja termograficzna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sz="3200" b="1" dirty="0" smtClean="0">
                <a:latin typeface="Times New Roman" pitchFamily="18" charset="0"/>
                <a:cs typeface="Times New Roman" pitchFamily="18" charset="0"/>
              </a:rPr>
              <a:t>1. POCZĄTKI TERMOWIZJI</a:t>
            </a:r>
            <a:endParaRPr lang="pl-PL" sz="3200" b="1" dirty="0">
              <a:latin typeface="Times New Roman" pitchFamily="18" charset="0"/>
              <a:cs typeface="Times New Roman" pitchFamily="18" charset="0"/>
            </a:endParaRPr>
          </a:p>
        </p:txBody>
      </p:sp>
      <p:sp>
        <p:nvSpPr>
          <p:cNvPr id="8" name="Symbol zastępczy zawartości 7"/>
          <p:cNvSpPr>
            <a:spLocks noGrp="1"/>
          </p:cNvSpPr>
          <p:nvPr>
            <p:ph idx="1"/>
          </p:nvPr>
        </p:nvSpPr>
        <p:spPr>
          <a:xfrm>
            <a:off x="323528" y="1340768"/>
            <a:ext cx="8363272" cy="5256584"/>
          </a:xfrm>
        </p:spPr>
        <p:txBody>
          <a:bodyPr>
            <a:noAutofit/>
          </a:bodyPr>
          <a:lstStyle/>
          <a:p>
            <a:pPr algn="just">
              <a:buNone/>
            </a:pPr>
            <a:r>
              <a:rPr lang="pl-PL" sz="24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	Ojcem termowizji jest angielski uczony William Herschel. Badał on w roku 1800 jaka ilość energii przenoszą poszczególne kolory światła. Przez przypadek odkrył, że najwięcej ciepła odczuwa                    się tam, gdzie światło już nie dociera. Uznał, że musi istnieć  niewidoczne „podczerwone” światło, co nazwał „promieniowaniem niewidzialnym”. </a:t>
            </a:r>
          </a:p>
          <a:p>
            <a:pPr algn="just">
              <a:buNone/>
            </a:pPr>
            <a:r>
              <a:rPr lang="pl-PL" sz="2200" dirty="0">
                <a:latin typeface="Times New Roman" pitchFamily="18" charset="0"/>
                <a:cs typeface="Times New Roman" pitchFamily="18" charset="0"/>
              </a:rPr>
              <a:t>	</a:t>
            </a:r>
            <a:r>
              <a:rPr lang="pl-PL" sz="2200" dirty="0" smtClean="0">
                <a:latin typeface="Times New Roman" pitchFamily="18" charset="0"/>
                <a:cs typeface="Times New Roman" pitchFamily="18" charset="0"/>
              </a:rPr>
              <a:t>	Pierwsze zastosowanie termowizji miało miejsce podczas                   I Wojny Światowej, co pozwoliło na wykrycie samolotów wroga                już z odległości 1,5 </a:t>
            </a:r>
            <a:r>
              <a:rPr lang="pl-PL" sz="2200" dirty="0" err="1" smtClean="0">
                <a:latin typeface="Times New Roman" pitchFamily="18" charset="0"/>
                <a:cs typeface="Times New Roman" pitchFamily="18" charset="0"/>
              </a:rPr>
              <a:t>km</a:t>
            </a:r>
            <a:r>
              <a:rPr lang="pl-PL" sz="2200" dirty="0" smtClean="0">
                <a:latin typeface="Times New Roman" pitchFamily="18" charset="0"/>
                <a:cs typeface="Times New Roman" pitchFamily="18" charset="0"/>
              </a:rPr>
              <a:t>. Jednak z uwagi na duże koszty kamer termowizyjnych przez następne lata termowizja była produktem niszowym. Natomiast w 90 latach XX wieku, koszt ten znacznie               się zmniejszył, zaczęto ją wykorzystywać również w medycynie, przemyśle i budownictwie.</a:t>
            </a:r>
            <a:endParaRPr lang="pl-PL"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836712"/>
          </a:xfrm>
        </p:spPr>
        <p:txBody>
          <a:bodyPr>
            <a:normAutofit/>
          </a:bodyPr>
          <a:lstStyle/>
          <a:p>
            <a:r>
              <a:rPr lang="pl-PL" sz="3200" b="1" dirty="0" smtClean="0">
                <a:latin typeface="Times New Roman" pitchFamily="18" charset="0"/>
                <a:cs typeface="Times New Roman" pitchFamily="18" charset="0"/>
              </a:rPr>
              <a:t>2. TERMOWIZJA!</a:t>
            </a:r>
            <a:endParaRPr lang="pl-PL" sz="3200"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179512" y="764704"/>
            <a:ext cx="8568952" cy="4525963"/>
          </a:xfrm>
        </p:spPr>
        <p:txBody>
          <a:bodyPr>
            <a:normAutofit/>
          </a:bodyPr>
          <a:lstStyle/>
          <a:p>
            <a:pPr algn="just">
              <a:buNone/>
            </a:pPr>
            <a:r>
              <a:rPr lang="pl-PL" sz="2400" dirty="0" smtClean="0">
                <a:latin typeface="Times New Roman" pitchFamily="18" charset="0"/>
                <a:cs typeface="Times New Roman" pitchFamily="18" charset="0"/>
              </a:rPr>
              <a:t>		</a:t>
            </a:r>
            <a:r>
              <a:rPr lang="pl-PL" sz="2200" dirty="0" smtClean="0">
                <a:latin typeface="Times New Roman" pitchFamily="18" charset="0"/>
                <a:cs typeface="Times New Roman" pitchFamily="18" charset="0"/>
              </a:rPr>
              <a:t>Każdy </a:t>
            </a:r>
            <a:r>
              <a:rPr lang="pl-PL" sz="2200" dirty="0">
                <a:latin typeface="Times New Roman" pitchFamily="18" charset="0"/>
                <a:cs typeface="Times New Roman" pitchFamily="18" charset="0"/>
              </a:rPr>
              <a:t>z budynków emituje ciepło, </a:t>
            </a:r>
            <a:r>
              <a:rPr lang="pl-PL" sz="2200" dirty="0" smtClean="0">
                <a:latin typeface="Times New Roman" pitchFamily="18" charset="0"/>
                <a:cs typeface="Times New Roman" pitchFamily="18" charset="0"/>
              </a:rPr>
              <a:t>które bezpowrotnie </a:t>
            </a:r>
            <a:r>
              <a:rPr lang="pl-PL" sz="2200" dirty="0">
                <a:latin typeface="Times New Roman" pitchFamily="18" charset="0"/>
                <a:cs typeface="Times New Roman" pitchFamily="18" charset="0"/>
              </a:rPr>
              <a:t>ulatuje </a:t>
            </a:r>
            <a:r>
              <a:rPr lang="pl-PL" sz="2200" dirty="0" smtClean="0">
                <a:latin typeface="Times New Roman" pitchFamily="18" charset="0"/>
                <a:cs typeface="Times New Roman" pitchFamily="18" charset="0"/>
              </a:rPr>
              <a:t>            w </a:t>
            </a:r>
            <a:r>
              <a:rPr lang="pl-PL" sz="2200" dirty="0">
                <a:latin typeface="Times New Roman" pitchFamily="18" charset="0"/>
                <a:cs typeface="Times New Roman" pitchFamily="18" charset="0"/>
              </a:rPr>
              <a:t>atmosferę. Energię tę można </a:t>
            </a:r>
            <a:r>
              <a:rPr lang="pl-PL" sz="2200" dirty="0" smtClean="0">
                <a:latin typeface="Times New Roman" pitchFamily="18" charset="0"/>
                <a:cs typeface="Times New Roman" pitchFamily="18" charset="0"/>
              </a:rPr>
              <a:t>zobaczyć urządzeniami </a:t>
            </a:r>
            <a:r>
              <a:rPr lang="pl-PL" sz="2200" dirty="0">
                <a:latin typeface="Times New Roman" pitchFamily="18" charset="0"/>
                <a:cs typeface="Times New Roman" pitchFamily="18" charset="0"/>
              </a:rPr>
              <a:t>rejestrującymi promieniowanie podczerwone - kamerami termowizyjnymi. </a:t>
            </a:r>
            <a:r>
              <a:rPr lang="pl-PL" sz="2200" dirty="0" smtClean="0">
                <a:latin typeface="Times New Roman" pitchFamily="18" charset="0"/>
                <a:cs typeface="Times New Roman" pitchFamily="18" charset="0"/>
              </a:rPr>
              <a:t>         Jednak ciepło </a:t>
            </a:r>
            <a:r>
              <a:rPr lang="pl-PL" sz="2200" dirty="0">
                <a:latin typeface="Times New Roman" pitchFamily="18" charset="0"/>
                <a:cs typeface="Times New Roman" pitchFamily="18" charset="0"/>
              </a:rPr>
              <a:t>to nie musi i nie </a:t>
            </a:r>
            <a:r>
              <a:rPr lang="pl-PL" sz="2200" dirty="0" smtClean="0">
                <a:latin typeface="Times New Roman" pitchFamily="18" charset="0"/>
                <a:cs typeface="Times New Roman" pitchFamily="18" charset="0"/>
              </a:rPr>
              <a:t>powinno być na zawsze </a:t>
            </a:r>
            <a:r>
              <a:rPr lang="pl-PL" sz="2200" dirty="0">
                <a:latin typeface="Times New Roman" pitchFamily="18" charset="0"/>
                <a:cs typeface="Times New Roman" pitchFamily="18" charset="0"/>
              </a:rPr>
              <a:t>tracone. </a:t>
            </a:r>
            <a:r>
              <a:rPr lang="pl-PL" sz="2200" dirty="0" smtClean="0">
                <a:latin typeface="Times New Roman" pitchFamily="18" charset="0"/>
                <a:cs typeface="Times New Roman" pitchFamily="18" charset="0"/>
              </a:rPr>
              <a:t>Powodem, że </a:t>
            </a:r>
            <a:r>
              <a:rPr lang="pl-PL" sz="2200" dirty="0">
                <a:latin typeface="Times New Roman" pitchFamily="18" charset="0"/>
                <a:cs typeface="Times New Roman" pitchFamily="18" charset="0"/>
              </a:rPr>
              <a:t>tak się dzieje, są różnego rodzaju </a:t>
            </a:r>
            <a:r>
              <a:rPr lang="pl-PL" sz="2200" dirty="0" smtClean="0">
                <a:latin typeface="Times New Roman" pitchFamily="18" charset="0"/>
                <a:cs typeface="Times New Roman" pitchFamily="18" charset="0"/>
              </a:rPr>
              <a:t>wady                                                      i niedoskonałości</a:t>
            </a:r>
            <a:r>
              <a:rPr lang="pl-PL" sz="2200" dirty="0">
                <a:latin typeface="Times New Roman" pitchFamily="18" charset="0"/>
                <a:cs typeface="Times New Roman" pitchFamily="18" charset="0"/>
              </a:rPr>
              <a:t>  konstrukcji i instalacji budynków. </a:t>
            </a:r>
            <a:endParaRPr lang="pl-PL" sz="2200" dirty="0" smtClean="0">
              <a:latin typeface="Times New Roman" pitchFamily="18" charset="0"/>
              <a:cs typeface="Times New Roman" pitchFamily="18" charset="0"/>
            </a:endParaRPr>
          </a:p>
          <a:p>
            <a:pPr algn="just">
              <a:buNone/>
            </a:pPr>
            <a:r>
              <a:rPr lang="pl-PL" sz="2200" dirty="0" smtClean="0">
                <a:latin typeface="Times New Roman" pitchFamily="18" charset="0"/>
                <a:cs typeface="Times New Roman" pitchFamily="18" charset="0"/>
              </a:rPr>
              <a:t>		Najlepszym i </a:t>
            </a:r>
            <a:r>
              <a:rPr lang="pl-PL" sz="2200" dirty="0">
                <a:latin typeface="Times New Roman" pitchFamily="18" charset="0"/>
                <a:cs typeface="Times New Roman" pitchFamily="18" charset="0"/>
              </a:rPr>
              <a:t>najmniej </a:t>
            </a:r>
            <a:r>
              <a:rPr lang="pl-PL" sz="2200" dirty="0" smtClean="0">
                <a:latin typeface="Times New Roman" pitchFamily="18" charset="0"/>
                <a:cs typeface="Times New Roman" pitchFamily="18" charset="0"/>
              </a:rPr>
              <a:t>kłopotliwe jest </a:t>
            </a:r>
            <a:r>
              <a:rPr lang="pl-PL" sz="2200" dirty="0">
                <a:latin typeface="Times New Roman" pitchFamily="18" charset="0"/>
                <a:cs typeface="Times New Roman" pitchFamily="18" charset="0"/>
              </a:rPr>
              <a:t>badanie kamerą termowizyjną. Jest to badanie bezdotykowe, całkowicie ekologiczne, precyzyjne i łatwo dające się zweryfikować, poparte </a:t>
            </a:r>
            <a:r>
              <a:rPr lang="pl-PL" sz="2200" dirty="0" smtClean="0">
                <a:latin typeface="Times New Roman" pitchFamily="18" charset="0"/>
                <a:cs typeface="Times New Roman" pitchFamily="18" charset="0"/>
              </a:rPr>
              <a:t>raportem                </a:t>
            </a:r>
            <a:r>
              <a:rPr lang="pl-PL" sz="2200" dirty="0">
                <a:latin typeface="Times New Roman" pitchFamily="18" charset="0"/>
                <a:cs typeface="Times New Roman" pitchFamily="18" charset="0"/>
              </a:rPr>
              <a:t>i licznymi zdjęciami z opisem i interpretacją. </a:t>
            </a:r>
            <a:endParaRPr lang="pl-PL" sz="2200" dirty="0"/>
          </a:p>
        </p:txBody>
      </p:sp>
      <p:pic>
        <p:nvPicPr>
          <p:cNvPr id="2050" name="Picture 2" descr="http://www.kameratermowizyjna.com/Flir_kamery_i3_i5_i7_files/Kamera%20termowizyjna%20Flir%20i3%20i5%20i7.jpg"/>
          <p:cNvPicPr>
            <a:picLocks noChangeAspect="1" noChangeArrowheads="1"/>
          </p:cNvPicPr>
          <p:nvPr/>
        </p:nvPicPr>
        <p:blipFill>
          <a:blip r:embed="rId2" cstate="print"/>
          <a:srcRect/>
          <a:stretch>
            <a:fillRect/>
          </a:stretch>
        </p:blipFill>
        <p:spPr bwMode="auto">
          <a:xfrm>
            <a:off x="5940152" y="4077072"/>
            <a:ext cx="2945285" cy="2780928"/>
          </a:xfrm>
          <a:prstGeom prst="rect">
            <a:avLst/>
          </a:prstGeom>
          <a:noFill/>
        </p:spPr>
      </p:pic>
      <p:sp>
        <p:nvSpPr>
          <p:cNvPr id="5" name="Prostokąt 4"/>
          <p:cNvSpPr/>
          <p:nvPr/>
        </p:nvSpPr>
        <p:spPr>
          <a:xfrm>
            <a:off x="539552" y="5301208"/>
            <a:ext cx="5184576" cy="923330"/>
          </a:xfrm>
          <a:prstGeom prst="rect">
            <a:avLst/>
          </a:prstGeom>
        </p:spPr>
        <p:txBody>
          <a:bodyPr wrap="square">
            <a:spAutoFit/>
          </a:bodyPr>
          <a:lstStyle/>
          <a:p>
            <a:pPr algn="just"/>
            <a:r>
              <a:rPr lang="pl-PL" dirty="0" smtClean="0">
                <a:latin typeface="Times New Roman" pitchFamily="18" charset="0"/>
                <a:cs typeface="Times New Roman" pitchFamily="18" charset="0"/>
              </a:rPr>
              <a:t>	Badania </a:t>
            </a:r>
            <a:r>
              <a:rPr lang="pl-PL" dirty="0">
                <a:latin typeface="Times New Roman" pitchFamily="18" charset="0"/>
                <a:cs typeface="Times New Roman" pitchFamily="18" charset="0"/>
              </a:rPr>
              <a:t>termowizyjne s</a:t>
            </a:r>
            <a:r>
              <a:rPr lang="pl-PL" dirty="0" smtClean="0">
                <a:latin typeface="Times New Roman" pitchFamily="18" charset="0"/>
                <a:cs typeface="Times New Roman" pitchFamily="18" charset="0"/>
              </a:rPr>
              <a:t>tosuje się nie tylko                         </a:t>
            </a:r>
            <a:r>
              <a:rPr lang="pl-PL" dirty="0">
                <a:latin typeface="Times New Roman" pitchFamily="18" charset="0"/>
                <a:cs typeface="Times New Roman" pitchFamily="18" charset="0"/>
              </a:rPr>
              <a:t>w budownictwie, ale również w energetyce, medycynie, weterynarii, w </a:t>
            </a:r>
            <a:r>
              <a:rPr lang="pl-PL" dirty="0" smtClean="0">
                <a:latin typeface="Times New Roman" pitchFamily="18" charset="0"/>
                <a:cs typeface="Times New Roman" pitchFamily="18" charset="0"/>
              </a:rPr>
              <a:t>górnictwie</a:t>
            </a:r>
            <a:r>
              <a:rPr lang="pl-PL"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648072"/>
          </a:xfrm>
        </p:spPr>
        <p:txBody>
          <a:bodyPr>
            <a:normAutofit fontScale="90000"/>
          </a:bodyPr>
          <a:lstStyle/>
          <a:p>
            <a:r>
              <a:rPr lang="pl-PL" sz="3600" b="1" dirty="0" smtClean="0"/>
              <a:t/>
            </a:r>
            <a:br>
              <a:rPr lang="pl-PL" sz="3600" b="1" dirty="0" smtClean="0"/>
            </a:br>
            <a:r>
              <a:rPr lang="pl-PL" sz="3600" b="1" dirty="0" smtClean="0">
                <a:latin typeface="Times New Roman" pitchFamily="18" charset="0"/>
                <a:cs typeface="Times New Roman" pitchFamily="18" charset="0"/>
              </a:rPr>
              <a:t>3. PRZYKŁADOWE ZASTOSOWANIE TERMOGRAFII</a:t>
            </a:r>
            <a:r>
              <a:rPr lang="pl-PL" dirty="0"/>
              <a:t/>
            </a:r>
            <a:br>
              <a:rPr lang="pl-PL" dirty="0"/>
            </a:br>
            <a:endParaRPr lang="pl-PL" dirty="0"/>
          </a:p>
        </p:txBody>
      </p:sp>
      <p:sp>
        <p:nvSpPr>
          <p:cNvPr id="3" name="Symbol zastępczy zawartości 2"/>
          <p:cNvSpPr>
            <a:spLocks noGrp="1"/>
          </p:cNvSpPr>
          <p:nvPr>
            <p:ph idx="1"/>
          </p:nvPr>
        </p:nvSpPr>
        <p:spPr>
          <a:xfrm>
            <a:off x="611560" y="1340768"/>
            <a:ext cx="8229600" cy="4968552"/>
          </a:xfrm>
        </p:spPr>
        <p:txBody>
          <a:bodyPr>
            <a:normAutofit fontScale="70000" lnSpcReduction="20000"/>
          </a:bodyPr>
          <a:lstStyle/>
          <a:p>
            <a:pPr lvl="0" algn="just">
              <a:buFont typeface="Wingdings" pitchFamily="2" charset="2"/>
              <a:buChar char="Ø"/>
            </a:pPr>
            <a:r>
              <a:rPr lang="pl-PL" dirty="0">
                <a:latin typeface="Times New Roman" pitchFamily="18" charset="0"/>
                <a:cs typeface="Times New Roman" pitchFamily="18" charset="0"/>
              </a:rPr>
              <a:t>wykrywanie wad technologicznych ścian, stropów, dachów </a:t>
            </a:r>
            <a:r>
              <a:rPr lang="pl-PL" dirty="0" smtClean="0">
                <a:latin typeface="Times New Roman" pitchFamily="18" charset="0"/>
                <a:cs typeface="Times New Roman" pitchFamily="18" charset="0"/>
              </a:rPr>
              <a:t>               w </a:t>
            </a:r>
            <a:r>
              <a:rPr lang="pl-PL" dirty="0">
                <a:latin typeface="Times New Roman" pitchFamily="18" charset="0"/>
                <a:cs typeface="Times New Roman" pitchFamily="18" charset="0"/>
              </a:rPr>
              <a:t>budynkach, błędów w ociepleniu, mostów cieplnych, zawilgoceń, filtracji powietrza,</a:t>
            </a:r>
          </a:p>
          <a:p>
            <a:pPr lvl="0" algn="just">
              <a:buFont typeface="Wingdings" pitchFamily="2" charset="2"/>
              <a:buChar char="Ø"/>
            </a:pPr>
            <a:r>
              <a:rPr lang="pl-PL" dirty="0">
                <a:latin typeface="Times New Roman" pitchFamily="18" charset="0"/>
                <a:cs typeface="Times New Roman" pitchFamily="18" charset="0"/>
              </a:rPr>
              <a:t>lokalizacja </a:t>
            </a:r>
            <a:r>
              <a:rPr lang="pl-PL" dirty="0" smtClean="0">
                <a:latin typeface="Times New Roman" pitchFamily="18" charset="0"/>
                <a:cs typeface="Times New Roman" pitchFamily="18" charset="0"/>
              </a:rPr>
              <a:t>rur z ciepłą </a:t>
            </a:r>
            <a:r>
              <a:rPr lang="pl-PL" dirty="0">
                <a:latin typeface="Times New Roman" pitchFamily="18" charset="0"/>
                <a:cs typeface="Times New Roman" pitchFamily="18" charset="0"/>
              </a:rPr>
              <a:t>wodą oraz wycieków i nieszczelności, </a:t>
            </a:r>
            <a:r>
              <a:rPr lang="pl-PL" dirty="0" smtClean="0">
                <a:latin typeface="Times New Roman" pitchFamily="18" charset="0"/>
                <a:cs typeface="Times New Roman" pitchFamily="18" charset="0"/>
              </a:rPr>
              <a:t>                   a </a:t>
            </a:r>
            <a:r>
              <a:rPr lang="pl-PL" dirty="0">
                <a:latin typeface="Times New Roman" pitchFamily="18" charset="0"/>
                <a:cs typeface="Times New Roman" pitchFamily="18" charset="0"/>
              </a:rPr>
              <a:t>także instalacji ogrzewania podłogowego,</a:t>
            </a:r>
          </a:p>
          <a:p>
            <a:pPr lvl="0" algn="just">
              <a:buFont typeface="Wingdings" pitchFamily="2" charset="2"/>
              <a:buChar char="Ø"/>
            </a:pPr>
            <a:r>
              <a:rPr lang="pl-PL" dirty="0">
                <a:latin typeface="Times New Roman" pitchFamily="18" charset="0"/>
                <a:cs typeface="Times New Roman" pitchFamily="18" charset="0"/>
              </a:rPr>
              <a:t>lokalizacja złego stanu izolacji cieplnej kotłów, rurociągów, izolowanych kanałów,</a:t>
            </a:r>
          </a:p>
          <a:p>
            <a:pPr lvl="0" algn="just">
              <a:buFont typeface="Wingdings" pitchFamily="2" charset="2"/>
              <a:buChar char="Ø"/>
            </a:pPr>
            <a:r>
              <a:rPr lang="pl-PL" dirty="0">
                <a:latin typeface="Times New Roman" pitchFamily="18" charset="0"/>
                <a:cs typeface="Times New Roman" pitchFamily="18" charset="0"/>
              </a:rPr>
              <a:t>lokalizacja przebiegu sieci ciepłowniczej,</a:t>
            </a:r>
          </a:p>
          <a:p>
            <a:pPr lvl="0" algn="just">
              <a:buFont typeface="Wingdings" pitchFamily="2" charset="2"/>
              <a:buChar char="Ø"/>
            </a:pPr>
            <a:r>
              <a:rPr lang="pl-PL" dirty="0">
                <a:latin typeface="Times New Roman" pitchFamily="18" charset="0"/>
                <a:cs typeface="Times New Roman" pitchFamily="18" charset="0"/>
              </a:rPr>
              <a:t>wykrywanie złego stanu przewodów doprowadzających gazy,</a:t>
            </a:r>
          </a:p>
          <a:p>
            <a:pPr lvl="0" algn="just">
              <a:buFont typeface="Wingdings" pitchFamily="2" charset="2"/>
              <a:buChar char="Ø"/>
            </a:pPr>
            <a:r>
              <a:rPr lang="pl-PL" dirty="0" smtClean="0">
                <a:latin typeface="Times New Roman" pitchFamily="18" charset="0"/>
                <a:cs typeface="Times New Roman" pitchFamily="18" charset="0"/>
              </a:rPr>
              <a:t>wykrywanie </a:t>
            </a:r>
            <a:r>
              <a:rPr lang="pl-PL" dirty="0">
                <a:latin typeface="Times New Roman" pitchFamily="18" charset="0"/>
                <a:cs typeface="Times New Roman" pitchFamily="18" charset="0"/>
              </a:rPr>
              <a:t>uszkodzeń wymurówki pieców, kominów żelbetowych,</a:t>
            </a:r>
          </a:p>
          <a:p>
            <a:pPr lvl="0" algn="just">
              <a:buFont typeface="Wingdings" pitchFamily="2" charset="2"/>
              <a:buChar char="Ø"/>
            </a:pPr>
            <a:r>
              <a:rPr lang="pl-PL" dirty="0">
                <a:latin typeface="Times New Roman" pitchFamily="18" charset="0"/>
                <a:cs typeface="Times New Roman" pitchFamily="18" charset="0"/>
              </a:rPr>
              <a:t>lokalizacja ognisk pożarów leśnych,</a:t>
            </a:r>
          </a:p>
          <a:p>
            <a:pPr lvl="0" algn="just">
              <a:buFont typeface="Wingdings" pitchFamily="2" charset="2"/>
              <a:buChar char="Ø"/>
            </a:pPr>
            <a:r>
              <a:rPr lang="pl-PL" dirty="0" smtClean="0">
                <a:latin typeface="Times New Roman" pitchFamily="18" charset="0"/>
                <a:cs typeface="Times New Roman" pitchFamily="18" charset="0"/>
              </a:rPr>
              <a:t>analiza </a:t>
            </a:r>
            <a:r>
              <a:rPr lang="pl-PL" dirty="0">
                <a:latin typeface="Times New Roman" pitchFamily="18" charset="0"/>
                <a:cs typeface="Times New Roman" pitchFamily="18" charset="0"/>
              </a:rPr>
              <a:t>kanałów spalin,</a:t>
            </a:r>
          </a:p>
          <a:p>
            <a:pPr lvl="0" algn="just">
              <a:buFont typeface="Wingdings" pitchFamily="2" charset="2"/>
              <a:buChar char="Ø"/>
            </a:pPr>
            <a:r>
              <a:rPr lang="pl-PL" dirty="0" smtClean="0">
                <a:latin typeface="Times New Roman" pitchFamily="18" charset="0"/>
                <a:cs typeface="Times New Roman" pitchFamily="18" charset="0"/>
              </a:rPr>
              <a:t>kontrola </a:t>
            </a:r>
            <a:r>
              <a:rPr lang="pl-PL" dirty="0">
                <a:latin typeface="Times New Roman" pitchFamily="18" charset="0"/>
                <a:cs typeface="Times New Roman" pitchFamily="18" charset="0"/>
              </a:rPr>
              <a:t>procesu spawania</a:t>
            </a:r>
          </a:p>
          <a:p>
            <a:pPr lvl="0" algn="just">
              <a:buFont typeface="Wingdings" pitchFamily="2" charset="2"/>
              <a:buChar char="Ø"/>
            </a:pPr>
            <a:r>
              <a:rPr lang="pl-PL" dirty="0">
                <a:latin typeface="Times New Roman" pitchFamily="18" charset="0"/>
                <a:cs typeface="Times New Roman" pitchFamily="18" charset="0"/>
              </a:rPr>
              <a:t>lokalizacja niewidocznych elementów konstrukcyjnych,</a:t>
            </a:r>
          </a:p>
          <a:p>
            <a:pPr lvl="0" algn="just">
              <a:buFont typeface="Wingdings" pitchFamily="2" charset="2"/>
              <a:buChar char="Ø"/>
            </a:pPr>
            <a:r>
              <a:rPr lang="pl-PL" dirty="0">
                <a:latin typeface="Times New Roman" pitchFamily="18" charset="0"/>
                <a:cs typeface="Times New Roman" pitchFamily="18" charset="0"/>
              </a:rPr>
              <a:t>określanie umiejscowienia i rodzaju </a:t>
            </a:r>
            <a:r>
              <a:rPr lang="pl-PL" dirty="0" smtClean="0">
                <a:latin typeface="Times New Roman" pitchFamily="18" charset="0"/>
                <a:cs typeface="Times New Roman" pitchFamily="18" charset="0"/>
              </a:rPr>
              <a:t>zawilgoceń itp.</a:t>
            </a:r>
            <a:endParaRPr lang="pl-PL" dirty="0">
              <a:latin typeface="Times New Roman" pitchFamily="18" charset="0"/>
              <a:cs typeface="Times New Roman" pitchFamily="18" charset="0"/>
            </a:endParaRPr>
          </a:p>
          <a:p>
            <a:pPr>
              <a:buNone/>
            </a:pP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55576" y="332656"/>
            <a:ext cx="7801303" cy="584775"/>
          </a:xfrm>
          <a:prstGeom prst="rect">
            <a:avLst/>
          </a:prstGeom>
        </p:spPr>
        <p:txBody>
          <a:bodyPr wrap="none">
            <a:spAutoFit/>
          </a:bodyPr>
          <a:lstStyle/>
          <a:p>
            <a:r>
              <a:rPr lang="pl-PL" sz="3200" b="1" dirty="0" smtClean="0">
                <a:latin typeface="Times New Roman" pitchFamily="18" charset="0"/>
                <a:cs typeface="Times New Roman" pitchFamily="18" charset="0"/>
              </a:rPr>
              <a:t>4. TERMOWIZJA </a:t>
            </a:r>
            <a:r>
              <a:rPr lang="pl-PL" sz="3200" b="1" dirty="0">
                <a:latin typeface="Times New Roman" pitchFamily="18" charset="0"/>
                <a:cs typeface="Times New Roman" pitchFamily="18" charset="0"/>
              </a:rPr>
              <a:t>- METODYKA BADAŃ</a:t>
            </a:r>
            <a:endParaRPr lang="pl-PL" sz="3200" dirty="0">
              <a:latin typeface="Times New Roman" pitchFamily="18" charset="0"/>
              <a:cs typeface="Times New Roman" pitchFamily="18" charset="0"/>
            </a:endParaRPr>
          </a:p>
        </p:txBody>
      </p:sp>
      <p:sp>
        <p:nvSpPr>
          <p:cNvPr id="5" name="Prostokąt 4"/>
          <p:cNvSpPr/>
          <p:nvPr/>
        </p:nvSpPr>
        <p:spPr>
          <a:xfrm>
            <a:off x="323528" y="908720"/>
            <a:ext cx="8424936" cy="1323439"/>
          </a:xfrm>
          <a:prstGeom prst="rect">
            <a:avLst/>
          </a:prstGeom>
        </p:spPr>
        <p:txBody>
          <a:bodyPr wrap="square">
            <a:spAutoFit/>
          </a:bodyPr>
          <a:lstStyle/>
          <a:p>
            <a:pPr algn="just"/>
            <a:r>
              <a:rPr lang="pl-PL" sz="2000" dirty="0" smtClean="0">
                <a:latin typeface="Times New Roman" pitchFamily="18" charset="0"/>
                <a:cs typeface="Times New Roman" pitchFamily="18" charset="0"/>
              </a:rPr>
              <a:t>	W </a:t>
            </a:r>
            <a:r>
              <a:rPr lang="pl-PL" sz="2000" dirty="0">
                <a:latin typeface="Times New Roman" pitchFamily="18" charset="0"/>
                <a:cs typeface="Times New Roman" pitchFamily="18" charset="0"/>
              </a:rPr>
              <a:t>celu określenia stanu ochrony cieplnej budynku przeprowadzono </a:t>
            </a:r>
            <a:r>
              <a:rPr lang="pl-PL" sz="2000" dirty="0" smtClean="0">
                <a:latin typeface="Times New Roman" pitchFamily="18" charset="0"/>
                <a:cs typeface="Times New Roman" pitchFamily="18" charset="0"/>
              </a:rPr>
              <a:t>badania termowizyjne</a:t>
            </a:r>
            <a:r>
              <a:rPr lang="pl-PL" sz="2000" dirty="0">
                <a:latin typeface="Times New Roman" pitchFamily="18" charset="0"/>
                <a:cs typeface="Times New Roman" pitchFamily="18" charset="0"/>
              </a:rPr>
              <a:t>, przedstawiające wizualizację </a:t>
            </a:r>
            <a:r>
              <a:rPr lang="pl-PL" sz="2000" dirty="0" smtClean="0">
                <a:latin typeface="Times New Roman" pitchFamily="18" charset="0"/>
                <a:cs typeface="Times New Roman" pitchFamily="18" charset="0"/>
              </a:rPr>
              <a:t>różnic </a:t>
            </a:r>
            <a:r>
              <a:rPr lang="pl-PL" sz="2000" dirty="0">
                <a:latin typeface="Times New Roman" pitchFamily="18" charset="0"/>
                <a:cs typeface="Times New Roman" pitchFamily="18" charset="0"/>
              </a:rPr>
              <a:t>temperatury </a:t>
            </a:r>
            <a:r>
              <a:rPr lang="pl-PL" sz="2000" dirty="0" smtClean="0">
                <a:latin typeface="Times New Roman" pitchFamily="18" charset="0"/>
                <a:cs typeface="Times New Roman" pitchFamily="18" charset="0"/>
              </a:rPr>
              <a:t>                  na badanych powierzchniach </a:t>
            </a:r>
            <a:r>
              <a:rPr lang="pl-PL" sz="2000" dirty="0">
                <a:latin typeface="Times New Roman" pitchFamily="18" charset="0"/>
                <a:cs typeface="Times New Roman" pitchFamily="18" charset="0"/>
              </a:rPr>
              <a:t>przegród zewnętrznych. Badania termowizyjne </a:t>
            </a:r>
            <a:r>
              <a:rPr lang="pl-PL" sz="2000" dirty="0" smtClean="0">
                <a:latin typeface="Times New Roman" pitchFamily="18" charset="0"/>
                <a:cs typeface="Times New Roman" pitchFamily="18" charset="0"/>
              </a:rPr>
              <a:t>przeprowadzono w </a:t>
            </a:r>
            <a:r>
              <a:rPr lang="pl-PL" sz="2000" dirty="0">
                <a:latin typeface="Times New Roman" pitchFamily="18" charset="0"/>
                <a:cs typeface="Times New Roman" pitchFamily="18" charset="0"/>
              </a:rPr>
              <a:t>miesiącu </a:t>
            </a:r>
            <a:r>
              <a:rPr lang="pl-PL" sz="2000" dirty="0" smtClean="0">
                <a:latin typeface="Times New Roman" pitchFamily="18" charset="0"/>
                <a:cs typeface="Times New Roman" pitchFamily="18" charset="0"/>
              </a:rPr>
              <a:t>styczeń – luty 2013r.</a:t>
            </a:r>
            <a:endParaRPr lang="pl-PL" sz="2000" dirty="0">
              <a:latin typeface="Times New Roman" pitchFamily="18" charset="0"/>
              <a:cs typeface="Times New Roman" pitchFamily="18" charset="0"/>
            </a:endParaRPr>
          </a:p>
        </p:txBody>
      </p:sp>
      <p:sp>
        <p:nvSpPr>
          <p:cNvPr id="6" name="Prostokąt 5"/>
          <p:cNvSpPr/>
          <p:nvPr/>
        </p:nvSpPr>
        <p:spPr>
          <a:xfrm>
            <a:off x="395536" y="2420888"/>
            <a:ext cx="8280920" cy="1015663"/>
          </a:xfrm>
          <a:prstGeom prst="rect">
            <a:avLst/>
          </a:prstGeom>
        </p:spPr>
        <p:txBody>
          <a:bodyPr wrap="square">
            <a:spAutoFit/>
          </a:bodyPr>
          <a:lstStyle/>
          <a:p>
            <a:pPr algn="just"/>
            <a:r>
              <a:rPr lang="pl-PL" sz="2000" dirty="0" smtClean="0">
                <a:latin typeface="Times New Roman" pitchFamily="18" charset="0"/>
                <a:cs typeface="Times New Roman" pitchFamily="18" charset="0"/>
              </a:rPr>
              <a:t>	Badania </a:t>
            </a:r>
            <a:r>
              <a:rPr lang="pl-PL" sz="2000" dirty="0">
                <a:latin typeface="Times New Roman" pitchFamily="18" charset="0"/>
                <a:cs typeface="Times New Roman" pitchFamily="18" charset="0"/>
              </a:rPr>
              <a:t>rozkładu temperatur przeprowadzono metodą </a:t>
            </a:r>
            <a:r>
              <a:rPr lang="pl-PL" sz="2000" dirty="0" smtClean="0">
                <a:latin typeface="Times New Roman" pitchFamily="18" charset="0"/>
                <a:cs typeface="Times New Roman" pitchFamily="18" charset="0"/>
              </a:rPr>
              <a:t>termograficzną                    </a:t>
            </a:r>
            <a:r>
              <a:rPr lang="pl-PL" sz="2000" dirty="0">
                <a:latin typeface="Times New Roman" pitchFamily="18" charset="0"/>
                <a:cs typeface="Times New Roman" pitchFamily="18" charset="0"/>
              </a:rPr>
              <a:t>za </a:t>
            </a:r>
            <a:r>
              <a:rPr lang="pl-PL" sz="2000" dirty="0" smtClean="0">
                <a:latin typeface="Times New Roman" pitchFamily="18" charset="0"/>
                <a:cs typeface="Times New Roman" pitchFamily="18" charset="0"/>
              </a:rPr>
              <a:t>pomocą urządzenia </a:t>
            </a:r>
            <a:r>
              <a:rPr lang="pl-PL" sz="2000" dirty="0">
                <a:latin typeface="Times New Roman" pitchFamily="18" charset="0"/>
                <a:cs typeface="Times New Roman" pitchFamily="18" charset="0"/>
              </a:rPr>
              <a:t>termowizyjnego typu </a:t>
            </a:r>
            <a:r>
              <a:rPr lang="pl-PL" sz="2000" dirty="0" smtClean="0">
                <a:latin typeface="Times New Roman" pitchFamily="18" charset="0"/>
                <a:cs typeface="Times New Roman" pitchFamily="18" charset="0"/>
              </a:rPr>
              <a:t>FLIR i7, </a:t>
            </a:r>
            <a:r>
              <a:rPr lang="pl-PL" sz="2000" dirty="0">
                <a:latin typeface="Times New Roman" pitchFamily="18" charset="0"/>
                <a:cs typeface="Times New Roman" pitchFamily="18" charset="0"/>
              </a:rPr>
              <a:t>składającego </a:t>
            </a:r>
            <a:r>
              <a:rPr lang="pl-PL" sz="2000" dirty="0" smtClean="0">
                <a:latin typeface="Times New Roman" pitchFamily="18" charset="0"/>
                <a:cs typeface="Times New Roman" pitchFamily="18" charset="0"/>
              </a:rPr>
              <a:t>                           się </a:t>
            </a:r>
            <a:r>
              <a:rPr lang="pl-PL" sz="2000" dirty="0">
                <a:latin typeface="Times New Roman" pitchFamily="18" charset="0"/>
                <a:cs typeface="Times New Roman" pitchFamily="18" charset="0"/>
              </a:rPr>
              <a:t>z </a:t>
            </a:r>
            <a:r>
              <a:rPr lang="pl-PL" sz="2000" dirty="0" smtClean="0">
                <a:latin typeface="Times New Roman" pitchFamily="18" charset="0"/>
                <a:cs typeface="Times New Roman" pitchFamily="18" charset="0"/>
              </a:rPr>
              <a:t>kamery termowizyjnej </a:t>
            </a:r>
            <a:r>
              <a:rPr lang="pl-PL" sz="2000" dirty="0">
                <a:latin typeface="Times New Roman" pitchFamily="18" charset="0"/>
                <a:cs typeface="Times New Roman" pitchFamily="18" charset="0"/>
              </a:rPr>
              <a:t>oraz monitora</a:t>
            </a:r>
            <a:r>
              <a:rPr lang="pl-PL" dirty="0"/>
              <a:t>.</a:t>
            </a:r>
          </a:p>
        </p:txBody>
      </p:sp>
      <p:pic>
        <p:nvPicPr>
          <p:cNvPr id="7" name="Picture 2" descr="http://www.spy-shop.pl/images/sprzet_specjalistyczny/flir_i7.jpg"/>
          <p:cNvPicPr>
            <a:picLocks noChangeAspect="1" noChangeArrowheads="1"/>
          </p:cNvPicPr>
          <p:nvPr/>
        </p:nvPicPr>
        <p:blipFill>
          <a:blip r:embed="rId2" cstate="print"/>
          <a:srcRect l="24180" r="23065"/>
          <a:stretch>
            <a:fillRect/>
          </a:stretch>
        </p:blipFill>
        <p:spPr bwMode="auto">
          <a:xfrm>
            <a:off x="6228184" y="3140968"/>
            <a:ext cx="1728192" cy="3275856"/>
          </a:xfrm>
          <a:prstGeom prst="rect">
            <a:avLst/>
          </a:prstGeom>
          <a:noFill/>
        </p:spPr>
      </p:pic>
      <p:sp>
        <p:nvSpPr>
          <p:cNvPr id="8" name="Prostokąt 7"/>
          <p:cNvSpPr/>
          <p:nvPr/>
        </p:nvSpPr>
        <p:spPr>
          <a:xfrm>
            <a:off x="2771800" y="6093296"/>
            <a:ext cx="3359959" cy="369332"/>
          </a:xfrm>
          <a:prstGeom prst="rect">
            <a:avLst/>
          </a:prstGeom>
        </p:spPr>
        <p:txBody>
          <a:bodyPr wrap="none">
            <a:spAutoFit/>
          </a:bodyPr>
          <a:lstStyle/>
          <a:p>
            <a:r>
              <a:rPr lang="pl-PL" b="1" i="1" dirty="0"/>
              <a:t>Kamera termowizyjna typu </a:t>
            </a:r>
            <a:r>
              <a:rPr lang="pl-PL" b="1" i="1" dirty="0" err="1" smtClean="0"/>
              <a:t>Flir</a:t>
            </a:r>
            <a:r>
              <a:rPr lang="pl-PL" b="1" i="1" dirty="0" smtClean="0"/>
              <a:t> i7</a:t>
            </a:r>
            <a:endParaRPr lang="pl-PL" dirty="0"/>
          </a:p>
        </p:txBody>
      </p:sp>
      <p:sp>
        <p:nvSpPr>
          <p:cNvPr id="9" name="Rectangle 3"/>
          <p:cNvSpPr>
            <a:spLocks noChangeArrowheads="1"/>
          </p:cNvSpPr>
          <p:nvPr/>
        </p:nvSpPr>
        <p:spPr bwMode="auto">
          <a:xfrm>
            <a:off x="1691680" y="429309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pl-PL" dirty="0" smtClean="0">
                <a:latin typeface="Arial" charset="0"/>
                <a:cs typeface="Arial" charset="0"/>
              </a:rPr>
              <a:t>Dane znamionowe: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1800" i="0" u="none" strike="noStrike" cap="none" normalizeH="0" baseline="0" dirty="0" smtClean="0">
                <a:ln>
                  <a:noFill/>
                </a:ln>
                <a:solidFill>
                  <a:schemeClr val="tx1"/>
                </a:solidFill>
                <a:effectLst/>
                <a:latin typeface="Times New Roman" pitchFamily="18" charset="0"/>
                <a:cs typeface="Times New Roman" pitchFamily="18" charset="0"/>
              </a:rPr>
              <a:t>Zakres pomiarowy temp.    -20 do +250 °C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1800" i="0" u="none" strike="noStrike" cap="none" normalizeH="0" baseline="0" dirty="0" smtClean="0">
                <a:ln>
                  <a:noFill/>
                </a:ln>
                <a:solidFill>
                  <a:schemeClr val="tx1"/>
                </a:solidFill>
                <a:effectLst/>
                <a:latin typeface="Times New Roman" pitchFamily="18" charset="0"/>
                <a:cs typeface="Times New Roman" pitchFamily="18" charset="0"/>
              </a:rPr>
              <a:t>Podziałka pomiaru temperatury    0.10 °C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1800" i="0" u="none" strike="noStrike" cap="none" normalizeH="0" baseline="0" dirty="0" smtClean="0">
                <a:ln>
                  <a:noFill/>
                </a:ln>
                <a:solidFill>
                  <a:schemeClr val="tx1"/>
                </a:solidFill>
                <a:effectLst/>
                <a:latin typeface="Times New Roman" pitchFamily="18" charset="0"/>
                <a:cs typeface="Times New Roman" pitchFamily="18" charset="0"/>
              </a:rPr>
              <a:t>Częstotliwość powtarzania obrazów    9 Hz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1800" i="0" u="none" strike="noStrike" cap="none" normalizeH="0" baseline="0" dirty="0" smtClean="0">
                <a:ln>
                  <a:noFill/>
                </a:ln>
                <a:solidFill>
                  <a:schemeClr val="tx1"/>
                </a:solidFill>
                <a:effectLst/>
                <a:latin typeface="Times New Roman" pitchFamily="18" charset="0"/>
                <a:cs typeface="Times New Roman" pitchFamily="18" charset="0"/>
              </a:rPr>
              <a:t>Optyka    29° x 29°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060848"/>
            <a:ext cx="8568952" cy="4464496"/>
          </a:xfrm>
        </p:spPr>
        <p:txBody>
          <a:bodyPr>
            <a:noAutofit/>
          </a:bodyPr>
          <a:lstStyle/>
          <a:p>
            <a:pPr algn="just">
              <a:buNone/>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          Celem badań termowizyjnych było przeprowadzenie                    od zewnątrz wizualizacji termalnej powierzchni ścian zewnętrznych budynku i identyfikacja ewentualnych miejsc                  o osłabionej izolacyjności cieplnej. Tak </a:t>
            </a:r>
            <a:r>
              <a:rPr lang="pl-PL" sz="2400" dirty="0">
                <a:latin typeface="Times New Roman" pitchFamily="18" charset="0"/>
                <a:cs typeface="Times New Roman" pitchFamily="18" charset="0"/>
              </a:rPr>
              <a:t>przyjętemu celowi pracy </a:t>
            </a:r>
            <a:r>
              <a:rPr lang="pl-PL" sz="2400" dirty="0" smtClean="0">
                <a:latin typeface="Times New Roman" pitchFamily="18" charset="0"/>
                <a:cs typeface="Times New Roman" pitchFamily="18" charset="0"/>
              </a:rPr>
              <a:t>podporządkowano zakres </a:t>
            </a:r>
            <a:r>
              <a:rPr lang="pl-PL" sz="2400" dirty="0">
                <a:latin typeface="Times New Roman" pitchFamily="18" charset="0"/>
                <a:cs typeface="Times New Roman" pitchFamily="18" charset="0"/>
              </a:rPr>
              <a:t>obejmujący:</a:t>
            </a:r>
          </a:p>
          <a:p>
            <a:pPr algn="just">
              <a:buFont typeface="Wingdings" pitchFamily="2" charset="2"/>
              <a:buChar char="Ø"/>
            </a:pP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rozpoznanie </a:t>
            </a:r>
            <a:r>
              <a:rPr lang="pl-PL" sz="2400" dirty="0" smtClean="0">
                <a:latin typeface="Times New Roman" pitchFamily="18" charset="0"/>
                <a:cs typeface="Times New Roman" pitchFamily="18" charset="0"/>
              </a:rPr>
              <a:t>rozkładu pól </a:t>
            </a:r>
            <a:r>
              <a:rPr lang="pl-PL" sz="2400" dirty="0">
                <a:latin typeface="Times New Roman" pitchFamily="18" charset="0"/>
                <a:cs typeface="Times New Roman" pitchFamily="18" charset="0"/>
              </a:rPr>
              <a:t>temperatur na </a:t>
            </a:r>
            <a:r>
              <a:rPr lang="pl-PL" sz="2400" dirty="0" smtClean="0">
                <a:latin typeface="Times New Roman" pitchFamily="18" charset="0"/>
                <a:cs typeface="Times New Roman" pitchFamily="18" charset="0"/>
              </a:rPr>
              <a:t>powierzchni otynkowanych ścian zewnętrznych za pomocą kamery termowizyjnej,</a:t>
            </a:r>
          </a:p>
          <a:p>
            <a:pPr>
              <a:buFont typeface="Wingdings" pitchFamily="2" charset="2"/>
              <a:buChar char="Ø"/>
            </a:pP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ocenę stanu ochrony cieplnej ww. ścian zewnętrznych,</a:t>
            </a:r>
          </a:p>
          <a:p>
            <a:pPr>
              <a:buFont typeface="Wingdings" pitchFamily="2" charset="2"/>
              <a:buChar char="Ø"/>
            </a:pP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analizę stanu istniejącego,</a:t>
            </a:r>
          </a:p>
          <a:p>
            <a:pPr>
              <a:buFont typeface="Wingdings" pitchFamily="2" charset="2"/>
              <a:buChar char="Ø"/>
            </a:pP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wnioski.</a:t>
            </a:r>
            <a:endParaRPr lang="pl-PL" sz="2400" dirty="0" smtClean="0">
              <a:latin typeface="Times New Roman" pitchFamily="18" charset="0"/>
              <a:cs typeface="Times New Roman" pitchFamily="18" charset="0"/>
            </a:endParaRPr>
          </a:p>
          <a:p>
            <a:pPr>
              <a:buNone/>
            </a:pPr>
            <a:endParaRPr lang="pl-PL" sz="2000" dirty="0"/>
          </a:p>
        </p:txBody>
      </p:sp>
      <p:sp>
        <p:nvSpPr>
          <p:cNvPr id="9" name="Prostokąt 8"/>
          <p:cNvSpPr/>
          <p:nvPr/>
        </p:nvSpPr>
        <p:spPr>
          <a:xfrm>
            <a:off x="1835696" y="260648"/>
            <a:ext cx="6415539" cy="584775"/>
          </a:xfrm>
          <a:prstGeom prst="rect">
            <a:avLst/>
          </a:prstGeom>
        </p:spPr>
        <p:txBody>
          <a:bodyPr wrap="none">
            <a:spAutoFit/>
          </a:bodyPr>
          <a:lstStyle/>
          <a:p>
            <a:r>
              <a:rPr lang="pl-PL" sz="3200" b="1" dirty="0" smtClean="0">
                <a:latin typeface="Times New Roman" pitchFamily="18" charset="0"/>
                <a:cs typeface="Times New Roman" pitchFamily="18" charset="0"/>
              </a:rPr>
              <a:t>5. PRZEDMIOT OPRACOWANIA</a:t>
            </a:r>
            <a:endParaRPr lang="pl-PL" sz="3200" dirty="0">
              <a:latin typeface="Times New Roman" pitchFamily="18" charset="0"/>
              <a:cs typeface="Times New Roman" pitchFamily="18" charset="0"/>
            </a:endParaRPr>
          </a:p>
        </p:txBody>
      </p:sp>
      <p:sp>
        <p:nvSpPr>
          <p:cNvPr id="10" name="Prostokąt 9"/>
          <p:cNvSpPr/>
          <p:nvPr/>
        </p:nvSpPr>
        <p:spPr>
          <a:xfrm>
            <a:off x="611560" y="764704"/>
            <a:ext cx="8532440" cy="830997"/>
          </a:xfrm>
          <a:prstGeom prst="rect">
            <a:avLst/>
          </a:prstGeom>
        </p:spPr>
        <p:txBody>
          <a:bodyPr wrap="square">
            <a:spAutoFit/>
          </a:bodyPr>
          <a:lstStyle/>
          <a:p>
            <a:r>
              <a:rPr lang="pl-PL" sz="2000"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Przedmiotem </a:t>
            </a:r>
            <a:r>
              <a:rPr lang="pl-PL" sz="2400" dirty="0">
                <a:latin typeface="Times New Roman" pitchFamily="18" charset="0"/>
                <a:cs typeface="Times New Roman" pitchFamily="18" charset="0"/>
              </a:rPr>
              <a:t>opracowania jest budynek szkolny </a:t>
            </a:r>
            <a:r>
              <a:rPr lang="pl-PL" sz="2400" dirty="0" smtClean="0">
                <a:latin typeface="Times New Roman" pitchFamily="18" charset="0"/>
                <a:cs typeface="Times New Roman" pitchFamily="18" charset="0"/>
              </a:rPr>
              <a:t> zlokalizowany w Złotowie przy </a:t>
            </a:r>
            <a:r>
              <a:rPr lang="pl-PL" sz="2400" dirty="0">
                <a:latin typeface="Times New Roman" pitchFamily="18" charset="0"/>
                <a:cs typeface="Times New Roman" pitchFamily="18" charset="0"/>
              </a:rPr>
              <a:t>ul. </a:t>
            </a:r>
            <a:r>
              <a:rPr lang="pl-PL" sz="2400" dirty="0" smtClean="0">
                <a:latin typeface="Times New Roman" pitchFamily="18" charset="0"/>
                <a:cs typeface="Times New Roman" pitchFamily="18" charset="0"/>
              </a:rPr>
              <a:t>8 Marca 5.</a:t>
            </a:r>
            <a:endParaRPr lang="pl-PL" sz="2000" dirty="0">
              <a:latin typeface="Times New Roman" pitchFamily="18" charset="0"/>
              <a:cs typeface="Times New Roman" pitchFamily="18" charset="0"/>
            </a:endParaRPr>
          </a:p>
        </p:txBody>
      </p:sp>
      <p:sp>
        <p:nvSpPr>
          <p:cNvPr id="11" name="Prostokąt 10"/>
          <p:cNvSpPr/>
          <p:nvPr/>
        </p:nvSpPr>
        <p:spPr>
          <a:xfrm>
            <a:off x="1763688" y="1556792"/>
            <a:ext cx="7073603" cy="584775"/>
          </a:xfrm>
          <a:prstGeom prst="rect">
            <a:avLst/>
          </a:prstGeom>
        </p:spPr>
        <p:txBody>
          <a:bodyPr wrap="none">
            <a:spAutoFit/>
          </a:bodyPr>
          <a:lstStyle/>
          <a:p>
            <a:r>
              <a:rPr lang="pl-PL" sz="3200" b="1" dirty="0" smtClean="0">
                <a:latin typeface="Times New Roman" pitchFamily="18" charset="0"/>
                <a:cs typeface="Times New Roman" pitchFamily="18" charset="0"/>
              </a:rPr>
              <a:t>5.1. CEL </a:t>
            </a:r>
            <a:r>
              <a:rPr lang="pl-PL" sz="3200" b="1" dirty="0">
                <a:latin typeface="Times New Roman" pitchFamily="18" charset="0"/>
                <a:cs typeface="Times New Roman" pitchFamily="18" charset="0"/>
              </a:rPr>
              <a:t>I ZAKRES OPRACOWANIA</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362</Words>
  <Application>Microsoft Office PowerPoint</Application>
  <PresentationFormat>Pokaz na ekranie (4:3)</PresentationFormat>
  <Paragraphs>126</Paragraphs>
  <Slides>27</Slides>
  <Notes>2</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Odnawialne Źródła Energii - pilotażowy projekt przygotowujący wielkopolskie szkoły zawodowe  do poszerzenia oferty edukacyjnej  o technologie OZE</vt:lpstr>
      <vt:lpstr>Slajd 2</vt:lpstr>
      <vt:lpstr>Slajd 3</vt:lpstr>
      <vt:lpstr>SPIS TREŚCI</vt:lpstr>
      <vt:lpstr>1. POCZĄTKI TERMOWIZJI</vt:lpstr>
      <vt:lpstr>2. TERMOWIZJA!</vt:lpstr>
      <vt:lpstr> 3. PRZYKŁADOWE ZASTOSOWANIE TERMOGRAFII </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Odnawialne Źródła Energii - pilotażowy projekt przygotowujący wielkopolskie szkoły zawodowe  do poszerzenia oferty edukacyjnej  o technologie OZE</dc:title>
  <dc:creator>SAM</dc:creator>
  <cp:lastModifiedBy>SAM</cp:lastModifiedBy>
  <cp:revision>85</cp:revision>
  <dcterms:created xsi:type="dcterms:W3CDTF">2013-02-25T15:45:58Z</dcterms:created>
  <dcterms:modified xsi:type="dcterms:W3CDTF">2013-04-05T06:42:32Z</dcterms:modified>
</cp:coreProperties>
</file>